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4" r:id="rId4"/>
    <p:sldId id="270" r:id="rId5"/>
    <p:sldId id="266" r:id="rId6"/>
    <p:sldId id="274" r:id="rId7"/>
    <p:sldId id="271" r:id="rId8"/>
    <p:sldId id="272" r:id="rId9"/>
    <p:sldId id="267" r:id="rId10"/>
    <p:sldId id="275" r:id="rId11"/>
    <p:sldId id="276" r:id="rId12"/>
    <p:sldId id="280" r:id="rId13"/>
    <p:sldId id="263" r:id="rId14"/>
  </p:sldIdLst>
  <p:sldSz cx="12192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488"/>
    <a:srgbClr val="E0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4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/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/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/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/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/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/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/>
          <p:nvPr>
            <p:ph type="dt" sz="half" idx="10"/>
          </p:nvPr>
        </p:nvSpPr>
        <p:spPr/>
        <p:txBody>
          <a:bodyPr/>
          <a:lstStyle/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/>
          <p:nvPr>
            <p:ph type="sldNum" sz="quarter" idx="12"/>
          </p:nvPr>
        </p:nvSpPr>
        <p:spPr/>
        <p:txBody>
          <a:bodyPr/>
          <a:lstStyle/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/>
          <p:nvPr>
            <p:ph type="dt" sz="half" idx="10"/>
          </p:nvPr>
        </p:nvSpPr>
        <p:spPr/>
        <p:txBody>
          <a:bodyPr/>
          <a:lstStyle/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</p:nvPr>
        </p:nvSpPr>
        <p:spPr/>
        <p:txBody>
          <a:bodyPr/>
          <a:lstStyle/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lstStyle/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lstStyle/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D30D4-F5DF-4F09-8E4B-3BA5072D6F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D7A2-F7EF-4A35-AE95-279D79C35E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999136" y="4519400"/>
            <a:ext cx="2190935" cy="33165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PA_文本框 2"/>
          <p:cNvSpPr txBox="1"/>
          <p:nvPr>
            <p:custDataLst>
              <p:tags r:id="rId2"/>
            </p:custDataLst>
          </p:nvPr>
        </p:nvSpPr>
        <p:spPr>
          <a:xfrm>
            <a:off x="1756888" y="1915011"/>
            <a:ext cx="8698050" cy="16414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 pitchFamily="34" charset="0"/>
                <a:ea typeface="微软雅黑"/>
              </a:defRPr>
            </a:lvl1pPr>
          </a:lstStyle>
          <a:p>
            <a:pPr algn="ctr"/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95W" pitchFamily="34" charset="-122"/>
                <a:ea typeface="汉仪雅酷黑 95W" pitchFamily="34" charset="-122"/>
              </a:rPr>
              <a:t>《</a:t>
            </a:r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95W" pitchFamily="34" charset="-122"/>
                <a:ea typeface="汉仪雅酷黑 95W" pitchFamily="34" charset="-122"/>
              </a:rPr>
              <a:t>Robust Multi-Object Detection Based on Data</a:t>
            </a:r>
            <a:endParaRPr lang="en-US" altLang="zh-CN" sz="28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95W" pitchFamily="34" charset="-122"/>
              <a:ea typeface="汉仪雅酷黑 95W" pitchFamily="34" charset="-122"/>
            </a:endParaRPr>
          </a:p>
          <a:p>
            <a:pPr algn="ctr"/>
            <a:r>
              <a:rPr lang="en-US" altLang="zh-CN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95W" pitchFamily="34" charset="-122"/>
                <a:ea typeface="汉仪雅酷黑 95W" pitchFamily="34" charset="-122"/>
              </a:rPr>
              <a:t>Augmentation with Realistic Image Synthesis for Point-of-Sale Automation</a:t>
            </a:r>
            <a:r>
              <a:rPr lang="zh-CN" altLang="en-US" sz="2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雅酷黑 95W" pitchFamily="34" charset="-122"/>
                <a:ea typeface="汉仪雅酷黑 95W" pitchFamily="34" charset="-122"/>
              </a:rPr>
              <a:t>》</a:t>
            </a:r>
            <a:endParaRPr lang="zh-CN" altLang="en-US" sz="28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雅酷黑 95W" pitchFamily="34" charset="-122"/>
              <a:ea typeface="汉仪雅酷黑 95W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09409" y="3416698"/>
            <a:ext cx="737102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+mn-ea"/>
                <a:sym typeface="+mn-lt"/>
              </a:rPr>
              <a:t>工具复现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68900" y="4512498"/>
            <a:ext cx="1873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LET’S</a:t>
            </a:r>
            <a:r>
              <a:rPr kumimoji="0" lang="en-US" altLang="zh-CN" sz="16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 </a:t>
            </a: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START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850900" y="850900"/>
            <a:ext cx="10490200" cy="5156200"/>
          </a:xfrm>
          <a:prstGeom prst="frame">
            <a:avLst>
              <a:gd name="adj1" fmla="val 100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5000">
                <a:srgbClr val="FFFFFF">
                  <a:alpha val="25000"/>
                </a:srgbClr>
              </a:gs>
              <a:gs pos="100000">
                <a:srgbClr val="FFFFFF">
                  <a:alpha val="50000"/>
                </a:srgbClr>
              </a:gs>
              <a:gs pos="50000">
                <a:srgbClr val="FFFFFF">
                  <a:alpha val="0"/>
                </a:srgbClr>
              </a:gs>
              <a:gs pos="85000">
                <a:schemeClr val="bg1">
                  <a:alpha val="2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1824" y="1428796"/>
            <a:ext cx="5256212" cy="2227787"/>
          </a:xfrm>
          <a:prstGeom prst="rect">
            <a:avLst/>
          </a:prstGeom>
          <a:solidFill>
            <a:srgbClr val="336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1"/>
          <p:cNvSpPr txBox="1"/>
          <p:nvPr/>
        </p:nvSpPr>
        <p:spPr bwMode="auto">
          <a:xfrm>
            <a:off x="987557" y="1619090"/>
            <a:ext cx="4393750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首先，我通过模拟论文中的设备来实现输入。就是固定手机的位置，提供不同颜色的背景，将一个一个物品放置在这些背景上进行拍摄。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12073" y="4009967"/>
            <a:ext cx="733543" cy="733543"/>
          </a:xfrm>
          <a:prstGeom prst="ellipse">
            <a:avLst/>
          </a:prstGeom>
          <a:solidFill>
            <a:srgbClr val="E0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1"/>
          <p:cNvSpPr txBox="1"/>
          <p:nvPr/>
        </p:nvSpPr>
        <p:spPr bwMode="auto">
          <a:xfrm>
            <a:off x="1508125" y="4010025"/>
            <a:ext cx="159829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cs typeface="+mn-ea"/>
                <a:sym typeface="+mn-lt"/>
              </a:rPr>
              <a:t>掩膜处理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cs typeface="+mn-ea"/>
              <a:sym typeface="+mn-lt"/>
            </a:endParaRPr>
          </a:p>
        </p:txBody>
      </p:sp>
      <p:sp>
        <p:nvSpPr>
          <p:cNvPr id="10" name="1"/>
          <p:cNvSpPr txBox="1"/>
          <p:nvPr/>
        </p:nvSpPr>
        <p:spPr bwMode="auto">
          <a:xfrm>
            <a:off x="1507490" y="4276090"/>
            <a:ext cx="3676015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我将所有图像的像素点数值化，然后把它们相加到同一个矩阵中进行整体计算，这样方便又快捷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31841" y="1428795"/>
            <a:ext cx="5221288" cy="2227787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46545" y="3948372"/>
            <a:ext cx="733543" cy="733543"/>
          </a:xfrm>
          <a:prstGeom prst="ellipse">
            <a:avLst/>
          </a:prstGeom>
          <a:solidFill>
            <a:srgbClr val="E0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2" name="Group 58"/>
          <p:cNvGrpSpPr/>
          <p:nvPr/>
        </p:nvGrpSpPr>
        <p:grpSpPr>
          <a:xfrm>
            <a:off x="6061167" y="4147827"/>
            <a:ext cx="304725" cy="448217"/>
            <a:chOff x="9209088" y="5059363"/>
            <a:chExt cx="300038" cy="441324"/>
          </a:xfrm>
          <a:solidFill>
            <a:schemeClr val="bg1"/>
          </a:solidFill>
        </p:grpSpPr>
        <p:sp>
          <p:nvSpPr>
            <p:cNvPr id="23" name="Freeform 412"/>
            <p:cNvSpPr/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Freeform 413"/>
            <p:cNvSpPr/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Freeform 414"/>
            <p:cNvSpPr/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Freeform 415"/>
            <p:cNvSpPr/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Freeform 416"/>
            <p:cNvSpPr/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Freeform 417"/>
            <p:cNvSpPr/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9" name="placeholder_286118"/>
          <p:cNvSpPr/>
          <p:nvPr/>
        </p:nvSpPr>
        <p:spPr bwMode="auto">
          <a:xfrm>
            <a:off x="788781" y="4157655"/>
            <a:ext cx="373801" cy="438524"/>
          </a:xfrm>
          <a:custGeom>
            <a:avLst/>
            <a:gdLst>
              <a:gd name="T0" fmla="*/ 4448 w 5811"/>
              <a:gd name="T1" fmla="*/ 4374 h 6827"/>
              <a:gd name="T2" fmla="*/ 4640 w 5811"/>
              <a:gd name="T3" fmla="*/ 4074 h 6827"/>
              <a:gd name="T4" fmla="*/ 5160 w 5811"/>
              <a:gd name="T5" fmla="*/ 2255 h 6827"/>
              <a:gd name="T6" fmla="*/ 2905 w 5811"/>
              <a:gd name="T7" fmla="*/ 0 h 6827"/>
              <a:gd name="T8" fmla="*/ 650 w 5811"/>
              <a:gd name="T9" fmla="*/ 2255 h 6827"/>
              <a:gd name="T10" fmla="*/ 1363 w 5811"/>
              <a:gd name="T11" fmla="*/ 4373 h 6827"/>
              <a:gd name="T12" fmla="*/ 0 w 5811"/>
              <a:gd name="T13" fmla="*/ 5506 h 6827"/>
              <a:gd name="T14" fmla="*/ 939 w 5811"/>
              <a:gd name="T15" fmla="*/ 6498 h 6827"/>
              <a:gd name="T16" fmla="*/ 2905 w 5811"/>
              <a:gd name="T17" fmla="*/ 6827 h 6827"/>
              <a:gd name="T18" fmla="*/ 4871 w 5811"/>
              <a:gd name="T19" fmla="*/ 6498 h 6827"/>
              <a:gd name="T20" fmla="*/ 5811 w 5811"/>
              <a:gd name="T21" fmla="*/ 5506 h 6827"/>
              <a:gd name="T22" fmla="*/ 4448 w 5811"/>
              <a:gd name="T23" fmla="*/ 4374 h 6827"/>
              <a:gd name="T24" fmla="*/ 2905 w 5811"/>
              <a:gd name="T25" fmla="*/ 1551 h 6827"/>
              <a:gd name="T26" fmla="*/ 3610 w 5811"/>
              <a:gd name="T27" fmla="*/ 2255 h 6827"/>
              <a:gd name="T28" fmla="*/ 2905 w 5811"/>
              <a:gd name="T29" fmla="*/ 2960 h 6827"/>
              <a:gd name="T30" fmla="*/ 2201 w 5811"/>
              <a:gd name="T31" fmla="*/ 2255 h 6827"/>
              <a:gd name="T32" fmla="*/ 2905 w 5811"/>
              <a:gd name="T33" fmla="*/ 1551 h 6827"/>
              <a:gd name="T34" fmla="*/ 4675 w 5811"/>
              <a:gd name="T35" fmla="*/ 6008 h 6827"/>
              <a:gd name="T36" fmla="*/ 2905 w 5811"/>
              <a:gd name="T37" fmla="*/ 6298 h 6827"/>
              <a:gd name="T38" fmla="*/ 1136 w 5811"/>
              <a:gd name="T39" fmla="*/ 6008 h 6827"/>
              <a:gd name="T40" fmla="*/ 528 w 5811"/>
              <a:gd name="T41" fmla="*/ 5506 h 6827"/>
              <a:gd name="T42" fmla="*/ 1719 w 5811"/>
              <a:gd name="T43" fmla="*/ 4831 h 6827"/>
              <a:gd name="T44" fmla="*/ 2761 w 5811"/>
              <a:gd name="T45" fmla="*/ 5768 h 6827"/>
              <a:gd name="T46" fmla="*/ 2905 w 5811"/>
              <a:gd name="T47" fmla="*/ 5812 h 6827"/>
              <a:gd name="T48" fmla="*/ 3050 w 5811"/>
              <a:gd name="T49" fmla="*/ 5768 h 6827"/>
              <a:gd name="T50" fmla="*/ 3666 w 5811"/>
              <a:gd name="T51" fmla="*/ 5270 h 6827"/>
              <a:gd name="T52" fmla="*/ 4092 w 5811"/>
              <a:gd name="T53" fmla="*/ 4831 h 6827"/>
              <a:gd name="T54" fmla="*/ 5283 w 5811"/>
              <a:gd name="T55" fmla="*/ 5506 h 6827"/>
              <a:gd name="T56" fmla="*/ 4675 w 5811"/>
              <a:gd name="T57" fmla="*/ 600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11" h="6827">
                <a:moveTo>
                  <a:pt x="4448" y="4374"/>
                </a:moveTo>
                <a:cubicBezTo>
                  <a:pt x="4517" y="4275"/>
                  <a:pt x="4581" y="4175"/>
                  <a:pt x="4640" y="4074"/>
                </a:cubicBezTo>
                <a:cubicBezTo>
                  <a:pt x="4985" y="3483"/>
                  <a:pt x="5160" y="2871"/>
                  <a:pt x="5160" y="2255"/>
                </a:cubicBezTo>
                <a:cubicBezTo>
                  <a:pt x="5160" y="1012"/>
                  <a:pt x="4149" y="0"/>
                  <a:pt x="2905" y="0"/>
                </a:cubicBezTo>
                <a:cubicBezTo>
                  <a:pt x="1662" y="0"/>
                  <a:pt x="650" y="1012"/>
                  <a:pt x="650" y="2255"/>
                </a:cubicBezTo>
                <a:cubicBezTo>
                  <a:pt x="650" y="2973"/>
                  <a:pt x="895" y="3696"/>
                  <a:pt x="1363" y="4373"/>
                </a:cubicBezTo>
                <a:cubicBezTo>
                  <a:pt x="501" y="4604"/>
                  <a:pt x="0" y="5014"/>
                  <a:pt x="0" y="5506"/>
                </a:cubicBezTo>
                <a:cubicBezTo>
                  <a:pt x="0" y="5903"/>
                  <a:pt x="333" y="6256"/>
                  <a:pt x="939" y="6498"/>
                </a:cubicBezTo>
                <a:cubicBezTo>
                  <a:pt x="1469" y="6710"/>
                  <a:pt x="2167" y="6827"/>
                  <a:pt x="2905" y="6827"/>
                </a:cubicBezTo>
                <a:cubicBezTo>
                  <a:pt x="3644" y="6827"/>
                  <a:pt x="4342" y="6710"/>
                  <a:pt x="4871" y="6498"/>
                </a:cubicBezTo>
                <a:cubicBezTo>
                  <a:pt x="5477" y="6256"/>
                  <a:pt x="5811" y="5903"/>
                  <a:pt x="5811" y="5506"/>
                </a:cubicBezTo>
                <a:cubicBezTo>
                  <a:pt x="5811" y="5014"/>
                  <a:pt x="5310" y="4604"/>
                  <a:pt x="4448" y="4374"/>
                </a:cubicBezTo>
                <a:close/>
                <a:moveTo>
                  <a:pt x="2905" y="1551"/>
                </a:moveTo>
                <a:cubicBezTo>
                  <a:pt x="3294" y="1551"/>
                  <a:pt x="3610" y="1866"/>
                  <a:pt x="3610" y="2255"/>
                </a:cubicBezTo>
                <a:cubicBezTo>
                  <a:pt x="3610" y="2644"/>
                  <a:pt x="3294" y="2960"/>
                  <a:pt x="2905" y="2960"/>
                </a:cubicBezTo>
                <a:cubicBezTo>
                  <a:pt x="2516" y="2960"/>
                  <a:pt x="2201" y="2644"/>
                  <a:pt x="2201" y="2255"/>
                </a:cubicBezTo>
                <a:cubicBezTo>
                  <a:pt x="2201" y="1866"/>
                  <a:pt x="2516" y="1551"/>
                  <a:pt x="2905" y="1551"/>
                </a:cubicBezTo>
                <a:close/>
                <a:moveTo>
                  <a:pt x="4675" y="6008"/>
                </a:moveTo>
                <a:cubicBezTo>
                  <a:pt x="4207" y="6195"/>
                  <a:pt x="3578" y="6298"/>
                  <a:pt x="2905" y="6298"/>
                </a:cubicBezTo>
                <a:cubicBezTo>
                  <a:pt x="2233" y="6298"/>
                  <a:pt x="1604" y="6195"/>
                  <a:pt x="1136" y="6008"/>
                </a:cubicBezTo>
                <a:cubicBezTo>
                  <a:pt x="766" y="5860"/>
                  <a:pt x="528" y="5663"/>
                  <a:pt x="528" y="5506"/>
                </a:cubicBezTo>
                <a:cubicBezTo>
                  <a:pt x="528" y="5295"/>
                  <a:pt x="944" y="4996"/>
                  <a:pt x="1719" y="4831"/>
                </a:cubicBezTo>
                <a:cubicBezTo>
                  <a:pt x="2232" y="5420"/>
                  <a:pt x="2739" y="5754"/>
                  <a:pt x="2761" y="5768"/>
                </a:cubicBezTo>
                <a:cubicBezTo>
                  <a:pt x="2805" y="5797"/>
                  <a:pt x="2855" y="5812"/>
                  <a:pt x="2905" y="5812"/>
                </a:cubicBezTo>
                <a:cubicBezTo>
                  <a:pt x="2956" y="5812"/>
                  <a:pt x="3006" y="5797"/>
                  <a:pt x="3050" y="5768"/>
                </a:cubicBezTo>
                <a:cubicBezTo>
                  <a:pt x="3061" y="5761"/>
                  <a:pt x="3327" y="5586"/>
                  <a:pt x="3666" y="5270"/>
                </a:cubicBezTo>
                <a:cubicBezTo>
                  <a:pt x="3819" y="5128"/>
                  <a:pt x="3961" y="4982"/>
                  <a:pt x="4092" y="4831"/>
                </a:cubicBezTo>
                <a:cubicBezTo>
                  <a:pt x="4866" y="4997"/>
                  <a:pt x="5283" y="5295"/>
                  <a:pt x="5283" y="5506"/>
                </a:cubicBezTo>
                <a:cubicBezTo>
                  <a:pt x="5283" y="5663"/>
                  <a:pt x="5044" y="5860"/>
                  <a:pt x="4675" y="60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2" name="圆角矩形 31"/>
          <p:cNvSpPr/>
          <p:nvPr/>
        </p:nvSpPr>
        <p:spPr>
          <a:xfrm>
            <a:off x="612244" y="580241"/>
            <a:ext cx="2495022" cy="4945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6488"/>
              </a:gs>
              <a:gs pos="100000">
                <a:srgbClr val="E09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复现过程</a:t>
            </a:r>
            <a:endParaRPr lang="zh-CN" altLang="en-US" dirty="0"/>
          </a:p>
        </p:txBody>
      </p:sp>
      <p:sp>
        <p:nvSpPr>
          <p:cNvPr id="2" name="1"/>
          <p:cNvSpPr txBox="1"/>
          <p:nvPr/>
        </p:nvSpPr>
        <p:spPr bwMode="auto">
          <a:xfrm>
            <a:off x="6579870" y="4010025"/>
            <a:ext cx="18542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lvl="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cs typeface="+mn-ea"/>
                <a:sym typeface="+mn-lt"/>
              </a:rPr>
              <a:t>图片合成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cs typeface="+mn-ea"/>
              <a:sym typeface="+mn-lt"/>
            </a:endParaRPr>
          </a:p>
        </p:txBody>
      </p:sp>
      <p:sp>
        <p:nvSpPr>
          <p:cNvPr id="3" name="1"/>
          <p:cNvSpPr txBox="1"/>
          <p:nvPr/>
        </p:nvSpPr>
        <p:spPr bwMode="auto">
          <a:xfrm>
            <a:off x="6579870" y="4317365"/>
            <a:ext cx="547243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由于论文中没有算法，所以只能按照自己的设计来实现。我将四个产品掩膜两两分组，一个作为前景，一个作为背景，两两融合计算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IoU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，最后再将两组图像两两融合，如果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IoU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过高就朝一个随机方向移动，直到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IoU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小于重叠值。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6155979" y="990598"/>
            <a:ext cx="4891088" cy="586740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06023" y="1591732"/>
            <a:ext cx="4191000" cy="5266267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12244" y="583416"/>
            <a:ext cx="2495022" cy="4945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6488"/>
              </a:gs>
              <a:gs pos="100000">
                <a:srgbClr val="E09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08993" y="599871"/>
            <a:ext cx="2413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i="1" dirty="0">
                <a:solidFill>
                  <a:schemeClr val="bg1"/>
                </a:solidFill>
                <a:latin typeface="汉仪雅酷黑 95W" pitchFamily="34" charset="-122"/>
                <a:ea typeface="汉仪雅酷黑 95W" pitchFamily="34" charset="-122"/>
              </a:rPr>
              <a:t>复现不足与反思</a:t>
            </a:r>
            <a:endParaRPr lang="zh-CN" altLang="en-US" sz="2400" i="1" dirty="0">
              <a:solidFill>
                <a:schemeClr val="bg1"/>
              </a:solidFill>
              <a:latin typeface="汉仪雅酷黑 95W" pitchFamily="34" charset="-122"/>
              <a:ea typeface="汉仪雅酷黑 95W" pitchFamily="34" charset="-122"/>
            </a:endParaRPr>
          </a:p>
        </p:txBody>
      </p:sp>
      <p:sp>
        <p:nvSpPr>
          <p:cNvPr id="15" name="1"/>
          <p:cNvSpPr txBox="1"/>
          <p:nvPr/>
        </p:nvSpPr>
        <p:spPr bwMode="auto">
          <a:xfrm>
            <a:off x="612199" y="1592191"/>
            <a:ext cx="1465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 smtClean="0">
                <a:solidFill>
                  <a:srgbClr val="336488"/>
                </a:solidFill>
                <a:latin typeface="微软雅黑"/>
                <a:cs typeface="+mn-ea"/>
                <a:sym typeface="+mn-lt"/>
              </a:rPr>
              <a:t>汇报小结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36488"/>
              </a:solidFill>
              <a:effectLst/>
              <a:uLnTx/>
              <a:uFillTx/>
              <a:latin typeface="微软雅黑"/>
              <a:cs typeface="+mn-ea"/>
              <a:sym typeface="+mn-lt"/>
            </a:endParaRPr>
          </a:p>
        </p:txBody>
      </p:sp>
      <p:sp>
        <p:nvSpPr>
          <p:cNvPr id="18" name="1"/>
          <p:cNvSpPr txBox="1"/>
          <p:nvPr/>
        </p:nvSpPr>
        <p:spPr bwMode="auto">
          <a:xfrm>
            <a:off x="898032" y="3760771"/>
            <a:ext cx="87212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键词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9265" y="2096770"/>
            <a:ext cx="49707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</a:t>
            </a:r>
            <a:r>
              <a:rPr lang="zh-CN" altLang="en-US"/>
              <a:t>在整个工具复现过程中，我认为自己对于图像的处理有了一些认识，但是整个图像的处理比较繁杂，要求也比较多</a:t>
            </a:r>
            <a:r>
              <a:rPr lang="en-US" altLang="zh-CN"/>
              <a:t>,</a:t>
            </a:r>
            <a:r>
              <a:rPr lang="zh-CN" altLang="en-US"/>
              <a:t>比如图像背景必须是白色。处理过程也非常久，每次生成都需要一分钟左右，但是每次生成都是随机的，效果也比较显著。工具复现完成后的实验验证由于数据集的缺少、</a:t>
            </a:r>
            <a:r>
              <a:rPr lang="en-US" altLang="zh-CN"/>
              <a:t>RCNN</a:t>
            </a:r>
            <a:r>
              <a:rPr lang="zh-CN" altLang="en-US"/>
              <a:t>等检测器工具的配置问题还有论文中提供的帮助过少而失败，但是根据生成图像来看，应该是实现了工具的复现。整个工具都在</a:t>
            </a:r>
            <a:r>
              <a:rPr lang="en-US" altLang="zh-CN"/>
              <a:t>python</a:t>
            </a:r>
            <a:r>
              <a:rPr lang="zh-CN" altLang="en-US"/>
              <a:t>中实现，核心的掩膜提取、图像合成以及重叠率都进行了实现，对于自动化和精确性都有一定程度的考虑，这是一次非常棒的学习体验与过程。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_文本框 2"/>
          <p:cNvSpPr txBox="1"/>
          <p:nvPr>
            <p:custDataLst>
              <p:tags r:id="rId2"/>
            </p:custDataLst>
          </p:nvPr>
        </p:nvSpPr>
        <p:spPr>
          <a:xfrm>
            <a:off x="2666209" y="2610705"/>
            <a:ext cx="6878878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 pitchFamily="34" charset="0"/>
                <a:ea typeface="微软雅黑"/>
              </a:defRPr>
            </a:lvl1pPr>
          </a:lstStyle>
          <a:p>
            <a:pPr algn="ctr"/>
            <a:r>
              <a:rPr lang="zh-CN" altLang="en-US" sz="6000" b="0" dirty="0">
                <a:solidFill>
                  <a:schemeClr val="bg1"/>
                </a:solidFill>
                <a:latin typeface="汉仪雅酷黑 95W" pitchFamily="34" charset="-122"/>
                <a:ea typeface="汉仪雅酷黑 95W" pitchFamily="34" charset="-122"/>
              </a:rPr>
              <a:t>汇</a:t>
            </a:r>
            <a:r>
              <a:rPr lang="zh-CN" altLang="en-US" sz="6000" b="0" dirty="0" smtClean="0">
                <a:solidFill>
                  <a:schemeClr val="bg1"/>
                </a:solidFill>
                <a:latin typeface="汉仪雅酷黑 95W" pitchFamily="34" charset="-122"/>
                <a:ea typeface="汉仪雅酷黑 95W" pitchFamily="34" charset="-122"/>
              </a:rPr>
              <a:t>报完毕 谢谢观看</a:t>
            </a:r>
            <a:endParaRPr lang="zh-CN" altLang="en-US" sz="6000" b="0" dirty="0">
              <a:solidFill>
                <a:schemeClr val="bg1"/>
              </a:solidFill>
              <a:latin typeface="汉仪雅酷黑 95W" pitchFamily="34" charset="-122"/>
              <a:ea typeface="汉仪雅酷黑 95W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999136" y="4256932"/>
            <a:ext cx="2190935" cy="33165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68900" y="4250030"/>
            <a:ext cx="1873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 pitchFamily="34" charset="0"/>
                <a:ea typeface="微软雅黑"/>
                <a:cs typeface="Arial" panose="020B0604020202090204" pitchFamily="34" charset="0"/>
                <a:sym typeface="+mn-lt"/>
              </a:rPr>
              <a:t>THE END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90204" pitchFamily="34" charset="0"/>
              <a:ea typeface="微软雅黑"/>
              <a:cs typeface="Arial" panose="020B0604020202090204" pitchFamily="34" charset="0"/>
              <a:sym typeface="+mn-lt"/>
            </a:endParaRPr>
          </a:p>
        </p:txBody>
      </p:sp>
      <p:sp>
        <p:nvSpPr>
          <p:cNvPr id="14" name="图文框 13"/>
          <p:cNvSpPr/>
          <p:nvPr/>
        </p:nvSpPr>
        <p:spPr>
          <a:xfrm>
            <a:off x="850900" y="850900"/>
            <a:ext cx="10490200" cy="5156200"/>
          </a:xfrm>
          <a:prstGeom prst="frame">
            <a:avLst>
              <a:gd name="adj1" fmla="val 100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5000">
                <a:srgbClr val="FFFFFF">
                  <a:alpha val="25000"/>
                </a:srgbClr>
              </a:gs>
              <a:gs pos="100000">
                <a:srgbClr val="FFFFFF">
                  <a:alpha val="50000"/>
                </a:srgbClr>
              </a:gs>
              <a:gs pos="50000">
                <a:srgbClr val="FFFFFF">
                  <a:alpha val="0"/>
                </a:srgbClr>
              </a:gs>
              <a:gs pos="85000">
                <a:schemeClr val="bg1">
                  <a:alpha val="2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A_文本框 2"/>
          <p:cNvSpPr txBox="1"/>
          <p:nvPr>
            <p:custDataLst>
              <p:tags r:id="rId2"/>
            </p:custDataLst>
          </p:nvPr>
        </p:nvSpPr>
        <p:spPr>
          <a:xfrm>
            <a:off x="161290" y="346075"/>
            <a:ext cx="4867910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90204" pitchFamily="34" charset="0"/>
                <a:ea typeface="微软雅黑"/>
              </a:defRPr>
            </a:lvl1pPr>
          </a:lstStyle>
          <a:p>
            <a:pPr algn="ctr"/>
            <a:r>
              <a:rPr lang="zh-CN" altLang="en-US" i="1" dirty="0" smtClean="0">
                <a:solidFill>
                  <a:schemeClr val="bg1"/>
                </a:solidFill>
                <a:latin typeface="汉仪雅酷黑 95W" pitchFamily="34" charset="-122"/>
                <a:ea typeface="汉仪雅酷黑 95W" pitchFamily="34" charset="-122"/>
              </a:rPr>
              <a:t>工具背景</a:t>
            </a:r>
            <a:endParaRPr lang="zh-CN" altLang="en-US" i="1" dirty="0" smtClean="0">
              <a:solidFill>
                <a:schemeClr val="bg1"/>
              </a:solidFill>
              <a:latin typeface="汉仪雅酷黑 95W" pitchFamily="34" charset="-122"/>
              <a:ea typeface="汉仪雅酷黑 95W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8730" y="2091055"/>
            <a:ext cx="96551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	过去几年，由于劳动力短缺和更长的排队时间，零售业一直在寻求促进无人店业务的解决方案。</a:t>
            </a:r>
            <a:r>
              <a:rPr lang="zh-CN" altLang="en-US" sz="2800">
                <a:solidFill>
                  <a:schemeClr val="bg1"/>
                </a:solidFill>
              </a:rPr>
              <a:t>作为条形码的替代方案，实时零售产品检测器用于销售的自动化。对于产品检测器来说，基于图像的多目标检测如何精确是一个非常大的挑战。在现实环境下，产品之间的摆放拥挤容易出现遮挡导致识别出现问题。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97" y="0"/>
            <a:ext cx="3936736" cy="5433462"/>
          </a:xfrm>
          <a:custGeom>
            <a:avLst/>
            <a:gdLst>
              <a:gd name="connsiteX0" fmla="*/ 3 w 3936736"/>
              <a:gd name="connsiteY0" fmla="*/ 0 h 5433462"/>
              <a:gd name="connsiteX1" fmla="*/ 3936736 w 3936736"/>
              <a:gd name="connsiteY1" fmla="*/ 0 h 5433462"/>
              <a:gd name="connsiteX2" fmla="*/ 3936736 w 3936736"/>
              <a:gd name="connsiteY2" fmla="*/ 3392488 h 5433462"/>
              <a:gd name="connsiteX3" fmla="*/ 3933070 w 3936736"/>
              <a:gd name="connsiteY3" fmla="*/ 3392488 h 5433462"/>
              <a:gd name="connsiteX4" fmla="*/ 3936736 w 3936736"/>
              <a:gd name="connsiteY4" fmla="*/ 3465095 h 5433462"/>
              <a:gd name="connsiteX5" fmla="*/ 1968368 w 3936736"/>
              <a:gd name="connsiteY5" fmla="*/ 5433462 h 5433462"/>
              <a:gd name="connsiteX6" fmla="*/ 0 w 3936736"/>
              <a:gd name="connsiteY6" fmla="*/ 3465095 h 5433462"/>
              <a:gd name="connsiteX7" fmla="*/ 3666 w 3936736"/>
              <a:gd name="connsiteY7" fmla="*/ 3392488 h 5433462"/>
              <a:gd name="connsiteX8" fmla="*/ 3 w 3936736"/>
              <a:gd name="connsiteY8" fmla="*/ 3392488 h 54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6736" h="5433462">
                <a:moveTo>
                  <a:pt x="3" y="0"/>
                </a:moveTo>
                <a:lnTo>
                  <a:pt x="3936736" y="0"/>
                </a:lnTo>
                <a:lnTo>
                  <a:pt x="3936736" y="3392488"/>
                </a:lnTo>
                <a:lnTo>
                  <a:pt x="3933070" y="3392488"/>
                </a:lnTo>
                <a:lnTo>
                  <a:pt x="3936736" y="3465095"/>
                </a:lnTo>
                <a:cubicBezTo>
                  <a:pt x="3936736" y="4552194"/>
                  <a:pt x="3055468" y="5433462"/>
                  <a:pt x="1968368" y="5433462"/>
                </a:cubicBezTo>
                <a:cubicBezTo>
                  <a:pt x="881268" y="5433462"/>
                  <a:pt x="0" y="4552194"/>
                  <a:pt x="0" y="3465095"/>
                </a:cubicBezTo>
                <a:lnTo>
                  <a:pt x="3666" y="3392488"/>
                </a:lnTo>
                <a:lnTo>
                  <a:pt x="3" y="3392488"/>
                </a:lnTo>
                <a:close/>
              </a:path>
            </a:pathLst>
          </a:custGeom>
          <a:solidFill>
            <a:srgbClr val="336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68323" y="1679646"/>
            <a:ext cx="3498074" cy="3498074"/>
          </a:xfrm>
          <a:prstGeom prst="ellipse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1"/>
          <p:cNvSpPr txBox="1"/>
          <p:nvPr/>
        </p:nvSpPr>
        <p:spPr bwMode="auto">
          <a:xfrm>
            <a:off x="4335446" y="3028954"/>
            <a:ext cx="146581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solidFill>
                  <a:srgbClr val="336488"/>
                </a:solidFill>
                <a:latin typeface="微软雅黑"/>
                <a:cs typeface="+mn-ea"/>
                <a:sym typeface="+mn-lt"/>
              </a:rPr>
              <a:t>工具背景</a:t>
            </a:r>
            <a:endParaRPr lang="zh-CN" altLang="en-US" sz="2400" b="1" noProof="0" dirty="0">
              <a:solidFill>
                <a:srgbClr val="336488"/>
              </a:solidFill>
              <a:latin typeface="微软雅黑"/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0999621" y="4557729"/>
            <a:ext cx="1192379" cy="1640940"/>
          </a:xfrm>
          <a:custGeom>
            <a:avLst/>
            <a:gdLst>
              <a:gd name="connsiteX0" fmla="*/ 820470 w 1192379"/>
              <a:gd name="connsiteY0" fmla="*/ 0 h 1640940"/>
              <a:gd name="connsiteX1" fmla="*/ 1139834 w 1192379"/>
              <a:gd name="connsiteY1" fmla="*/ 64477 h 1640940"/>
              <a:gd name="connsiteX2" fmla="*/ 1192379 w 1192379"/>
              <a:gd name="connsiteY2" fmla="*/ 92997 h 1640940"/>
              <a:gd name="connsiteX3" fmla="*/ 1192379 w 1192379"/>
              <a:gd name="connsiteY3" fmla="*/ 1547943 h 1640940"/>
              <a:gd name="connsiteX4" fmla="*/ 1139834 w 1192379"/>
              <a:gd name="connsiteY4" fmla="*/ 1576464 h 1640940"/>
              <a:gd name="connsiteX5" fmla="*/ 820470 w 1192379"/>
              <a:gd name="connsiteY5" fmla="*/ 1640940 h 1640940"/>
              <a:gd name="connsiteX6" fmla="*/ 0 w 1192379"/>
              <a:gd name="connsiteY6" fmla="*/ 820470 h 1640940"/>
              <a:gd name="connsiteX7" fmla="*/ 820470 w 1192379"/>
              <a:gd name="connsiteY7" fmla="*/ 0 h 164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2379" h="1640940">
                <a:moveTo>
                  <a:pt x="820470" y="0"/>
                </a:moveTo>
                <a:cubicBezTo>
                  <a:pt x="933753" y="0"/>
                  <a:pt x="1041674" y="22959"/>
                  <a:pt x="1139834" y="64477"/>
                </a:cubicBezTo>
                <a:lnTo>
                  <a:pt x="1192379" y="92997"/>
                </a:lnTo>
                <a:lnTo>
                  <a:pt x="1192379" y="1547943"/>
                </a:lnTo>
                <a:lnTo>
                  <a:pt x="1139834" y="1576464"/>
                </a:lnTo>
                <a:cubicBezTo>
                  <a:pt x="1041674" y="1617982"/>
                  <a:pt x="933753" y="1640940"/>
                  <a:pt x="820470" y="1640940"/>
                </a:cubicBezTo>
                <a:cubicBezTo>
                  <a:pt x="367337" y="1640940"/>
                  <a:pt x="0" y="1273603"/>
                  <a:pt x="0" y="820470"/>
                </a:cubicBezTo>
                <a:cubicBezTo>
                  <a:pt x="0" y="367337"/>
                  <a:pt x="367337" y="0"/>
                  <a:pt x="820470" y="0"/>
                </a:cubicBezTo>
                <a:close/>
              </a:path>
            </a:pathLst>
          </a:custGeom>
          <a:solidFill>
            <a:srgbClr val="E0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268470" y="6106520"/>
            <a:ext cx="1050191" cy="751480"/>
          </a:xfrm>
          <a:custGeom>
            <a:avLst/>
            <a:gdLst>
              <a:gd name="connsiteX0" fmla="*/ 460706 w 921412"/>
              <a:gd name="connsiteY0" fmla="*/ 0 h 659331"/>
              <a:gd name="connsiteX1" fmla="*/ 921412 w 921412"/>
              <a:gd name="connsiteY1" fmla="*/ 460706 h 659331"/>
              <a:gd name="connsiteX2" fmla="*/ 885208 w 921412"/>
              <a:gd name="connsiteY2" fmla="*/ 640034 h 659331"/>
              <a:gd name="connsiteX3" fmla="*/ 874733 w 921412"/>
              <a:gd name="connsiteY3" fmla="*/ 659331 h 659331"/>
              <a:gd name="connsiteX4" fmla="*/ 46679 w 921412"/>
              <a:gd name="connsiteY4" fmla="*/ 659331 h 659331"/>
              <a:gd name="connsiteX5" fmla="*/ 36205 w 921412"/>
              <a:gd name="connsiteY5" fmla="*/ 640034 h 659331"/>
              <a:gd name="connsiteX6" fmla="*/ 0 w 921412"/>
              <a:gd name="connsiteY6" fmla="*/ 460706 h 659331"/>
              <a:gd name="connsiteX7" fmla="*/ 460706 w 921412"/>
              <a:gd name="connsiteY7" fmla="*/ 0 h 65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412" h="659331">
                <a:moveTo>
                  <a:pt x="460706" y="0"/>
                </a:moveTo>
                <a:cubicBezTo>
                  <a:pt x="715147" y="0"/>
                  <a:pt x="921412" y="206265"/>
                  <a:pt x="921412" y="460706"/>
                </a:cubicBezTo>
                <a:cubicBezTo>
                  <a:pt x="921412" y="524316"/>
                  <a:pt x="908521" y="584916"/>
                  <a:pt x="885208" y="640034"/>
                </a:cubicBezTo>
                <a:lnTo>
                  <a:pt x="874733" y="659331"/>
                </a:lnTo>
                <a:lnTo>
                  <a:pt x="46679" y="659331"/>
                </a:lnTo>
                <a:lnTo>
                  <a:pt x="36205" y="640034"/>
                </a:lnTo>
                <a:cubicBezTo>
                  <a:pt x="12892" y="584916"/>
                  <a:pt x="0" y="524316"/>
                  <a:pt x="0" y="460706"/>
                </a:cubicBezTo>
                <a:cubicBezTo>
                  <a:pt x="0" y="206265"/>
                  <a:pt x="206265" y="0"/>
                  <a:pt x="460706" y="0"/>
                </a:cubicBezTo>
                <a:close/>
              </a:path>
            </a:pathLst>
          </a:custGeom>
          <a:solidFill>
            <a:srgbClr val="E0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BBA3089-8609-4B95-B89D-02D759CDE6D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15" y="260350"/>
            <a:ext cx="3386455" cy="2600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35145" y="3481070"/>
            <a:ext cx="45758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POS</a:t>
            </a:r>
            <a:r>
              <a:rPr lang="zh-CN" altLang="en-US"/>
              <a:t>系统主要用于多目标检测与识别，如上左图所示。</a:t>
            </a:r>
            <a:endParaRPr lang="zh-CN" altLang="en-US"/>
          </a:p>
          <a:p>
            <a:r>
              <a:rPr lang="zh-CN" altLang="en-US"/>
              <a:t>而实时目标检测的难点主要在于物品之间比较拥挤，会有遮挡，如上右图所示。</a:t>
            </a:r>
            <a:endParaRPr lang="zh-CN" altLang="en-US"/>
          </a:p>
          <a:p>
            <a:r>
              <a:rPr lang="zh-CN" altLang="en-US"/>
              <a:t>以拥挤方式放置的产品，收集此类培训数据的一种方法是手动放置产品并捕获这些图像。然而，这种方法是费力且耗时的。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为了解决这一问题，论文中提出一种现实图像生成的方法来训练检测器，实现精准化、自动化。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AAC5B213-4EE9-4157-A722-0E7E99303C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470" y="347980"/>
            <a:ext cx="4533265" cy="2425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28608" y="2231838"/>
            <a:ext cx="4734560" cy="889635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>
            <a:defPPr>
              <a:defRPr lang="zh-CN"/>
            </a:defPPr>
            <a:lvl1pPr algn="ctr" defTabSz="1218565">
              <a:defRPr sz="6000" b="1">
                <a:gradFill>
                  <a:gsLst>
                    <a:gs pos="100000">
                      <a:srgbClr val="C48245"/>
                    </a:gs>
                    <a:gs pos="9000">
                      <a:srgbClr val="D5A563"/>
                    </a:gs>
                    <a:gs pos="53000">
                      <a:srgbClr val="FCFEF9"/>
                    </a:gs>
                  </a:gsLst>
                  <a:lin ang="27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zh-CN" altLang="en-US" sz="5000" b="0" dirty="0">
                <a:solidFill>
                  <a:schemeClr val="bg1"/>
                </a:solidFill>
                <a:latin typeface="汉仪雅酷黑 95W" pitchFamily="34" charset="-122"/>
                <a:ea typeface="汉仪雅酷黑 95W" pitchFamily="34" charset="-122"/>
              </a:rPr>
              <a:t>工具内容</a:t>
            </a:r>
            <a:r>
              <a:rPr lang="zh-CN" altLang="en-US" sz="5000" b="0" dirty="0" smtClean="0">
                <a:solidFill>
                  <a:schemeClr val="bg1"/>
                </a:solidFill>
                <a:latin typeface="汉仪雅酷黑 95W" pitchFamily="34" charset="-122"/>
                <a:ea typeface="汉仪雅酷黑 95W" pitchFamily="34" charset="-122"/>
              </a:rPr>
              <a:t>展示</a:t>
            </a:r>
            <a:endParaRPr lang="zh-CN" altLang="en-US" sz="5000" b="0" dirty="0">
              <a:solidFill>
                <a:schemeClr val="bg1"/>
              </a:solidFill>
              <a:latin typeface="汉仪雅酷黑 95W" pitchFamily="34" charset="-122"/>
              <a:ea typeface="汉仪雅酷黑 95W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08038" y="3229640"/>
            <a:ext cx="39760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Tools display</a:t>
            </a:r>
            <a:endParaRPr lang="en-US" altLang="zh-CN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850900" y="850900"/>
            <a:ext cx="10490200" cy="5156200"/>
          </a:xfrm>
          <a:prstGeom prst="frame">
            <a:avLst>
              <a:gd name="adj1" fmla="val 100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5000">
                <a:srgbClr val="FFFFFF">
                  <a:alpha val="25000"/>
                </a:srgbClr>
              </a:gs>
              <a:gs pos="100000">
                <a:srgbClr val="FFFFFF">
                  <a:alpha val="50000"/>
                </a:srgbClr>
              </a:gs>
              <a:gs pos="50000">
                <a:srgbClr val="FFFFFF">
                  <a:alpha val="0"/>
                </a:srgbClr>
              </a:gs>
              <a:gs pos="85000">
                <a:schemeClr val="bg1">
                  <a:alpha val="2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58255" y="1657774"/>
            <a:ext cx="2544222" cy="1122289"/>
          </a:xfrm>
          <a:prstGeom prst="rect">
            <a:avLst/>
          </a:prstGeom>
          <a:solidFill>
            <a:srgbClr val="336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255" y="2780063"/>
            <a:ext cx="2544222" cy="2162955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1"/>
          <p:cNvSpPr txBox="1"/>
          <p:nvPr/>
        </p:nvSpPr>
        <p:spPr bwMode="auto">
          <a:xfrm>
            <a:off x="6760541" y="2780054"/>
            <a:ext cx="152144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添加小标题补充内容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cs typeface="+mn-ea"/>
              <a:sym typeface="+mn-lt"/>
            </a:endParaRPr>
          </a:p>
        </p:txBody>
      </p:sp>
      <p:sp>
        <p:nvSpPr>
          <p:cNvPr id="19" name="1"/>
          <p:cNvSpPr txBox="1"/>
          <p:nvPr/>
        </p:nvSpPr>
        <p:spPr bwMode="auto">
          <a:xfrm>
            <a:off x="9845129" y="4673532"/>
            <a:ext cx="10307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项目展示</a:t>
            </a:r>
            <a:endParaRPr lang="zh-CN" altLang="en-US" sz="1600" b="1" dirty="0">
              <a:solidFill>
                <a:schemeClr val="bg1"/>
              </a:solidFill>
              <a:latin typeface="微软雅黑"/>
              <a:cs typeface="+mn-ea"/>
              <a:sym typeface="+mn-lt"/>
            </a:endParaRPr>
          </a:p>
        </p:txBody>
      </p:sp>
      <p:sp>
        <p:nvSpPr>
          <p:cNvPr id="20" name="1"/>
          <p:cNvSpPr txBox="1"/>
          <p:nvPr/>
        </p:nvSpPr>
        <p:spPr bwMode="auto">
          <a:xfrm>
            <a:off x="9593172" y="4934522"/>
            <a:ext cx="1521449" cy="2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添加小标题补充内容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cs typeface="+mn-ea"/>
              <a:sym typeface="+mn-lt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12244" y="583416"/>
            <a:ext cx="2495022" cy="4945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6488"/>
              </a:gs>
              <a:gs pos="100000">
                <a:srgbClr val="E09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803728" y="599871"/>
            <a:ext cx="20531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i="1" dirty="0" smtClean="0">
                <a:solidFill>
                  <a:schemeClr val="bg1"/>
                </a:solidFill>
                <a:latin typeface="汉仪雅酷黑 95W" pitchFamily="34" charset="-122"/>
                <a:ea typeface="汉仪雅酷黑 95W" pitchFamily="34" charset="-122"/>
              </a:rPr>
              <a:t>工具展示</a:t>
            </a:r>
            <a:endParaRPr lang="zh-CN" altLang="en-US" sz="2400" i="1" dirty="0">
              <a:solidFill>
                <a:schemeClr val="bg1"/>
              </a:solidFill>
              <a:latin typeface="汉仪雅酷黑 95W" pitchFamily="34" charset="-122"/>
              <a:ea typeface="汉仪雅酷黑 95W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9830" y="2019300"/>
            <a:ext cx="1360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工具流程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 descr="3F0DF5B2-96B7-4358-BEAF-4A26B65F4F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704850"/>
            <a:ext cx="7890510" cy="48266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46760" y="3024505"/>
            <a:ext cx="21666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1.</a:t>
            </a:r>
            <a:r>
              <a:rPr lang="zh-CN" altLang="en-US" sz="2400">
                <a:solidFill>
                  <a:schemeClr val="bg1"/>
                </a:solidFill>
              </a:rPr>
              <a:t>掩膜提取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2.</a:t>
            </a:r>
            <a:r>
              <a:rPr lang="zh-CN" altLang="en-US" sz="2400">
                <a:solidFill>
                  <a:schemeClr val="bg1"/>
                </a:solidFill>
              </a:rPr>
              <a:t>图像合成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3.</a:t>
            </a:r>
            <a:r>
              <a:rPr lang="zh-CN" altLang="en-US" sz="2400">
                <a:solidFill>
                  <a:schemeClr val="bg1"/>
                </a:solidFill>
              </a:rPr>
              <a:t>训练检测识别器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16200000">
            <a:off x="7105015" y="1551940"/>
            <a:ext cx="5412105" cy="3754120"/>
          </a:xfrm>
          <a:custGeom>
            <a:avLst/>
            <a:gdLst>
              <a:gd name="connsiteX0" fmla="*/ 3852333 w 3852333"/>
              <a:gd name="connsiteY0" fmla="*/ 401406 h 3268280"/>
              <a:gd name="connsiteX1" fmla="*/ 3852333 w 3852333"/>
              <a:gd name="connsiteY1" fmla="*/ 3104087 h 3268280"/>
              <a:gd name="connsiteX2" fmla="*/ 3688140 w 3852333"/>
              <a:gd name="connsiteY2" fmla="*/ 3268280 h 3268280"/>
              <a:gd name="connsiteX3" fmla="*/ 164193 w 3852333"/>
              <a:gd name="connsiteY3" fmla="*/ 3268280 h 3268280"/>
              <a:gd name="connsiteX4" fmla="*/ 0 w 3852333"/>
              <a:gd name="connsiteY4" fmla="*/ 3104087 h 3268280"/>
              <a:gd name="connsiteX5" fmla="*/ 0 w 3852333"/>
              <a:gd name="connsiteY5" fmla="*/ 401406 h 3268280"/>
              <a:gd name="connsiteX6" fmla="*/ 164193 w 3852333"/>
              <a:gd name="connsiteY6" fmla="*/ 237213 h 3268280"/>
              <a:gd name="connsiteX7" fmla="*/ 2871639 w 3852333"/>
              <a:gd name="connsiteY7" fmla="*/ 237213 h 3268280"/>
              <a:gd name="connsiteX8" fmla="*/ 3009222 w 3852333"/>
              <a:gd name="connsiteY8" fmla="*/ 0 h 3268280"/>
              <a:gd name="connsiteX9" fmla="*/ 3146806 w 3852333"/>
              <a:gd name="connsiteY9" fmla="*/ 237213 h 3268280"/>
              <a:gd name="connsiteX10" fmla="*/ 3688140 w 3852333"/>
              <a:gd name="connsiteY10" fmla="*/ 237213 h 3268280"/>
              <a:gd name="connsiteX11" fmla="*/ 3852333 w 3852333"/>
              <a:gd name="connsiteY11" fmla="*/ 401406 h 326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2333" h="3268280">
                <a:moveTo>
                  <a:pt x="3852333" y="401406"/>
                </a:moveTo>
                <a:lnTo>
                  <a:pt x="3852333" y="3104087"/>
                </a:lnTo>
                <a:cubicBezTo>
                  <a:pt x="3852333" y="3194768"/>
                  <a:pt x="3778821" y="3268280"/>
                  <a:pt x="3688140" y="3268280"/>
                </a:cubicBezTo>
                <a:lnTo>
                  <a:pt x="164193" y="3268280"/>
                </a:lnTo>
                <a:cubicBezTo>
                  <a:pt x="73512" y="3268280"/>
                  <a:pt x="0" y="3194768"/>
                  <a:pt x="0" y="3104087"/>
                </a:cubicBezTo>
                <a:lnTo>
                  <a:pt x="0" y="401406"/>
                </a:lnTo>
                <a:cubicBezTo>
                  <a:pt x="0" y="310725"/>
                  <a:pt x="73512" y="237213"/>
                  <a:pt x="164193" y="237213"/>
                </a:cubicBezTo>
                <a:lnTo>
                  <a:pt x="2871639" y="237213"/>
                </a:lnTo>
                <a:lnTo>
                  <a:pt x="3009222" y="0"/>
                </a:lnTo>
                <a:lnTo>
                  <a:pt x="3146806" y="237213"/>
                </a:lnTo>
                <a:lnTo>
                  <a:pt x="3688140" y="237213"/>
                </a:lnTo>
                <a:cubicBezTo>
                  <a:pt x="3778821" y="237213"/>
                  <a:pt x="3852333" y="310725"/>
                  <a:pt x="3852333" y="401406"/>
                </a:cubicBezTo>
                <a:close/>
              </a:path>
            </a:pathLst>
          </a:custGeom>
          <a:solidFill>
            <a:srgbClr val="336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1"/>
          <p:cNvSpPr txBox="1"/>
          <p:nvPr/>
        </p:nvSpPr>
        <p:spPr bwMode="auto">
          <a:xfrm>
            <a:off x="8765095" y="2029973"/>
            <a:ext cx="147175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掩膜提取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" name="1"/>
          <p:cNvSpPr txBox="1"/>
          <p:nvPr/>
        </p:nvSpPr>
        <p:spPr bwMode="auto">
          <a:xfrm>
            <a:off x="8764905" y="2399030"/>
            <a:ext cx="2727960" cy="332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在我看来，普通的掩膜提取对于边框的处理非常粗糙，常有不切实际的边框或者虚影。有些处理太依靠色彩，当背景与色彩出现相似性较高问题时无法解决，所以更好的掩膜提取方案被设计出来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" name="iconfont-11910-6714382"/>
          <p:cNvSpPr/>
          <p:nvPr/>
        </p:nvSpPr>
        <p:spPr bwMode="auto">
          <a:xfrm>
            <a:off x="8765096" y="1210800"/>
            <a:ext cx="438170" cy="548129"/>
          </a:xfrm>
          <a:custGeom>
            <a:avLst/>
            <a:gdLst>
              <a:gd name="T0" fmla="*/ 6860 w 7679"/>
              <a:gd name="T1" fmla="*/ 687 h 9605"/>
              <a:gd name="T2" fmla="*/ 7300 w 7679"/>
              <a:gd name="T3" fmla="*/ 1112 h 9605"/>
              <a:gd name="T4" fmla="*/ 7551 w 7679"/>
              <a:gd name="T5" fmla="*/ 1398 h 9605"/>
              <a:gd name="T6" fmla="*/ 7659 w 7679"/>
              <a:gd name="T7" fmla="*/ 1598 h 9605"/>
              <a:gd name="T8" fmla="*/ 7679 w 7679"/>
              <a:gd name="T9" fmla="*/ 1742 h 9605"/>
              <a:gd name="T10" fmla="*/ 7679 w 7679"/>
              <a:gd name="T11" fmla="*/ 1905 h 9605"/>
              <a:gd name="T12" fmla="*/ 6164 w 7679"/>
              <a:gd name="T13" fmla="*/ 1905 h 9605"/>
              <a:gd name="T14" fmla="*/ 5985 w 7679"/>
              <a:gd name="T15" fmla="*/ 1829 h 9605"/>
              <a:gd name="T16" fmla="*/ 5858 w 7679"/>
              <a:gd name="T17" fmla="*/ 1650 h 9605"/>
              <a:gd name="T18" fmla="*/ 5781 w 7679"/>
              <a:gd name="T19" fmla="*/ 1440 h 9605"/>
              <a:gd name="T20" fmla="*/ 5756 w 7679"/>
              <a:gd name="T21" fmla="*/ 1271 h 9605"/>
              <a:gd name="T22" fmla="*/ 5756 w 7679"/>
              <a:gd name="T23" fmla="*/ 0 h 9605"/>
              <a:gd name="T24" fmla="*/ 5788 w 7679"/>
              <a:gd name="T25" fmla="*/ 0 h 9605"/>
              <a:gd name="T26" fmla="*/ 5956 w 7679"/>
              <a:gd name="T27" fmla="*/ 25 h 9605"/>
              <a:gd name="T28" fmla="*/ 6156 w 7679"/>
              <a:gd name="T29" fmla="*/ 123 h 9605"/>
              <a:gd name="T30" fmla="*/ 6438 w 7679"/>
              <a:gd name="T31" fmla="*/ 328 h 9605"/>
              <a:gd name="T32" fmla="*/ 6860 w 7679"/>
              <a:gd name="T33" fmla="*/ 687 h 9605"/>
              <a:gd name="T34" fmla="*/ 5109 w 7679"/>
              <a:gd name="T35" fmla="*/ 1280 h 9605"/>
              <a:gd name="T36" fmla="*/ 5170 w 7679"/>
              <a:gd name="T37" fmla="*/ 1705 h 9605"/>
              <a:gd name="T38" fmla="*/ 5365 w 7679"/>
              <a:gd name="T39" fmla="*/ 2115 h 9605"/>
              <a:gd name="T40" fmla="*/ 5703 w 7679"/>
              <a:gd name="T41" fmla="*/ 2428 h 9605"/>
              <a:gd name="T42" fmla="*/ 6184 w 7679"/>
              <a:gd name="T43" fmla="*/ 2550 h 9605"/>
              <a:gd name="T44" fmla="*/ 7679 w 7679"/>
              <a:gd name="T45" fmla="*/ 2550 h 9605"/>
              <a:gd name="T46" fmla="*/ 7679 w 7679"/>
              <a:gd name="T47" fmla="*/ 8325 h 9605"/>
              <a:gd name="T48" fmla="*/ 7561 w 7679"/>
              <a:gd name="T49" fmla="*/ 8858 h 9605"/>
              <a:gd name="T50" fmla="*/ 7249 w 7679"/>
              <a:gd name="T51" fmla="*/ 9257 h 9605"/>
              <a:gd name="T52" fmla="*/ 6819 w 7679"/>
              <a:gd name="T53" fmla="*/ 9513 h 9605"/>
              <a:gd name="T54" fmla="*/ 6358 w 7679"/>
              <a:gd name="T55" fmla="*/ 9605 h 9605"/>
              <a:gd name="T56" fmla="*/ 1320 w 7679"/>
              <a:gd name="T57" fmla="*/ 9605 h 9605"/>
              <a:gd name="T58" fmla="*/ 895 w 7679"/>
              <a:gd name="T59" fmla="*/ 9493 h 9605"/>
              <a:gd name="T60" fmla="*/ 465 w 7679"/>
              <a:gd name="T61" fmla="*/ 9195 h 9605"/>
              <a:gd name="T62" fmla="*/ 133 w 7679"/>
              <a:gd name="T63" fmla="*/ 8775 h 9605"/>
              <a:gd name="T64" fmla="*/ 0 w 7679"/>
              <a:gd name="T65" fmla="*/ 8284 h 9605"/>
              <a:gd name="T66" fmla="*/ 0 w 7679"/>
              <a:gd name="T67" fmla="*/ 1322 h 9605"/>
              <a:gd name="T68" fmla="*/ 98 w 7679"/>
              <a:gd name="T69" fmla="*/ 877 h 9605"/>
              <a:gd name="T70" fmla="*/ 364 w 7679"/>
              <a:gd name="T71" fmla="*/ 452 h 9605"/>
              <a:gd name="T72" fmla="*/ 748 w 7679"/>
              <a:gd name="T73" fmla="*/ 129 h 9605"/>
              <a:gd name="T74" fmla="*/ 1198 w 7679"/>
              <a:gd name="T75" fmla="*/ 2 h 9605"/>
              <a:gd name="T76" fmla="*/ 5109 w 7679"/>
              <a:gd name="T77" fmla="*/ 2 h 9605"/>
              <a:gd name="T78" fmla="*/ 5109 w 7679"/>
              <a:gd name="T79" fmla="*/ 1280 h 9605"/>
              <a:gd name="T80" fmla="*/ 5754 w 7679"/>
              <a:gd name="T81" fmla="*/ 7670 h 9605"/>
              <a:gd name="T82" fmla="*/ 6204 w 7679"/>
              <a:gd name="T83" fmla="*/ 7480 h 9605"/>
              <a:gd name="T84" fmla="*/ 6388 w 7679"/>
              <a:gd name="T85" fmla="*/ 7024 h 9605"/>
              <a:gd name="T86" fmla="*/ 6204 w 7679"/>
              <a:gd name="T87" fmla="*/ 6574 h 9605"/>
              <a:gd name="T88" fmla="*/ 5754 w 7679"/>
              <a:gd name="T89" fmla="*/ 6390 h 9605"/>
              <a:gd name="T90" fmla="*/ 1914 w 7679"/>
              <a:gd name="T91" fmla="*/ 6390 h 9605"/>
              <a:gd name="T92" fmla="*/ 1464 w 7679"/>
              <a:gd name="T93" fmla="*/ 6574 h 9605"/>
              <a:gd name="T94" fmla="*/ 1280 w 7679"/>
              <a:gd name="T95" fmla="*/ 7024 h 9605"/>
              <a:gd name="T96" fmla="*/ 1464 w 7679"/>
              <a:gd name="T97" fmla="*/ 7480 h 9605"/>
              <a:gd name="T98" fmla="*/ 1914 w 7679"/>
              <a:gd name="T99" fmla="*/ 7670 h 9605"/>
              <a:gd name="T100" fmla="*/ 5754 w 7679"/>
              <a:gd name="T101" fmla="*/ 7670 h 9605"/>
              <a:gd name="T102" fmla="*/ 6389 w 7679"/>
              <a:gd name="T103" fmla="*/ 4475 h 9605"/>
              <a:gd name="T104" fmla="*/ 6205 w 7679"/>
              <a:gd name="T105" fmla="*/ 4019 h 9605"/>
              <a:gd name="T106" fmla="*/ 5755 w 7679"/>
              <a:gd name="T107" fmla="*/ 3829 h 9605"/>
              <a:gd name="T108" fmla="*/ 1914 w 7679"/>
              <a:gd name="T109" fmla="*/ 3829 h 9605"/>
              <a:gd name="T110" fmla="*/ 1464 w 7679"/>
              <a:gd name="T111" fmla="*/ 4019 h 9605"/>
              <a:gd name="T112" fmla="*/ 1280 w 7679"/>
              <a:gd name="T113" fmla="*/ 4475 h 9605"/>
              <a:gd name="T114" fmla="*/ 1464 w 7679"/>
              <a:gd name="T115" fmla="*/ 4925 h 9605"/>
              <a:gd name="T116" fmla="*/ 1914 w 7679"/>
              <a:gd name="T117" fmla="*/ 5109 h 9605"/>
              <a:gd name="T118" fmla="*/ 5754 w 7679"/>
              <a:gd name="T119" fmla="*/ 5109 h 9605"/>
              <a:gd name="T120" fmla="*/ 6204 w 7679"/>
              <a:gd name="T121" fmla="*/ 4925 h 9605"/>
              <a:gd name="T122" fmla="*/ 6389 w 7679"/>
              <a:gd name="T123" fmla="*/ 4475 h 9605"/>
              <a:gd name="T124" fmla="*/ 6389 w 7679"/>
              <a:gd name="T125" fmla="*/ 4475 h 9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79" h="9605">
                <a:moveTo>
                  <a:pt x="6860" y="687"/>
                </a:moveTo>
                <a:cubicBezTo>
                  <a:pt x="7044" y="858"/>
                  <a:pt x="7191" y="999"/>
                  <a:pt x="7300" y="1112"/>
                </a:cubicBezTo>
                <a:cubicBezTo>
                  <a:pt x="7409" y="1224"/>
                  <a:pt x="7493" y="1320"/>
                  <a:pt x="7551" y="1398"/>
                </a:cubicBezTo>
                <a:cubicBezTo>
                  <a:pt x="7609" y="1477"/>
                  <a:pt x="7645" y="1543"/>
                  <a:pt x="7659" y="1598"/>
                </a:cubicBezTo>
                <a:cubicBezTo>
                  <a:pt x="7673" y="1653"/>
                  <a:pt x="7679" y="1700"/>
                  <a:pt x="7679" y="1742"/>
                </a:cubicBezTo>
                <a:lnTo>
                  <a:pt x="7679" y="1905"/>
                </a:lnTo>
                <a:lnTo>
                  <a:pt x="6164" y="1905"/>
                </a:lnTo>
                <a:cubicBezTo>
                  <a:pt x="6095" y="1905"/>
                  <a:pt x="6036" y="1880"/>
                  <a:pt x="5985" y="1829"/>
                </a:cubicBezTo>
                <a:cubicBezTo>
                  <a:pt x="5934" y="1778"/>
                  <a:pt x="5891" y="1718"/>
                  <a:pt x="5858" y="1650"/>
                </a:cubicBezTo>
                <a:cubicBezTo>
                  <a:pt x="5824" y="1582"/>
                  <a:pt x="5798" y="1512"/>
                  <a:pt x="5781" y="1440"/>
                </a:cubicBezTo>
                <a:cubicBezTo>
                  <a:pt x="5764" y="1369"/>
                  <a:pt x="5756" y="1313"/>
                  <a:pt x="5756" y="1271"/>
                </a:cubicBezTo>
                <a:lnTo>
                  <a:pt x="5756" y="0"/>
                </a:lnTo>
                <a:lnTo>
                  <a:pt x="5788" y="0"/>
                </a:lnTo>
                <a:cubicBezTo>
                  <a:pt x="5843" y="0"/>
                  <a:pt x="5899" y="9"/>
                  <a:pt x="5956" y="25"/>
                </a:cubicBezTo>
                <a:cubicBezTo>
                  <a:pt x="6014" y="43"/>
                  <a:pt x="6081" y="75"/>
                  <a:pt x="6156" y="123"/>
                </a:cubicBezTo>
                <a:cubicBezTo>
                  <a:pt x="6231" y="170"/>
                  <a:pt x="6325" y="239"/>
                  <a:pt x="6438" y="328"/>
                </a:cubicBezTo>
                <a:cubicBezTo>
                  <a:pt x="6547" y="417"/>
                  <a:pt x="6689" y="537"/>
                  <a:pt x="6860" y="687"/>
                </a:cubicBezTo>
                <a:close/>
                <a:moveTo>
                  <a:pt x="5109" y="1280"/>
                </a:moveTo>
                <a:cubicBezTo>
                  <a:pt x="5109" y="1417"/>
                  <a:pt x="5129" y="1559"/>
                  <a:pt x="5170" y="1705"/>
                </a:cubicBezTo>
                <a:cubicBezTo>
                  <a:pt x="5211" y="1852"/>
                  <a:pt x="5276" y="1989"/>
                  <a:pt x="5365" y="2115"/>
                </a:cubicBezTo>
                <a:cubicBezTo>
                  <a:pt x="5454" y="2242"/>
                  <a:pt x="5566" y="2345"/>
                  <a:pt x="5703" y="2428"/>
                </a:cubicBezTo>
                <a:cubicBezTo>
                  <a:pt x="5839" y="2510"/>
                  <a:pt x="6000" y="2550"/>
                  <a:pt x="6184" y="2550"/>
                </a:cubicBezTo>
                <a:lnTo>
                  <a:pt x="7679" y="2550"/>
                </a:lnTo>
                <a:lnTo>
                  <a:pt x="7679" y="8325"/>
                </a:lnTo>
                <a:cubicBezTo>
                  <a:pt x="7679" y="8523"/>
                  <a:pt x="7640" y="8700"/>
                  <a:pt x="7561" y="8858"/>
                </a:cubicBezTo>
                <a:cubicBezTo>
                  <a:pt x="7483" y="9015"/>
                  <a:pt x="7379" y="9148"/>
                  <a:pt x="7249" y="9257"/>
                </a:cubicBezTo>
                <a:cubicBezTo>
                  <a:pt x="7119" y="9365"/>
                  <a:pt x="6976" y="9452"/>
                  <a:pt x="6819" y="9513"/>
                </a:cubicBezTo>
                <a:cubicBezTo>
                  <a:pt x="6661" y="9574"/>
                  <a:pt x="6509" y="9605"/>
                  <a:pt x="6358" y="9605"/>
                </a:cubicBezTo>
                <a:lnTo>
                  <a:pt x="1320" y="9605"/>
                </a:lnTo>
                <a:cubicBezTo>
                  <a:pt x="1190" y="9605"/>
                  <a:pt x="1049" y="9568"/>
                  <a:pt x="895" y="9493"/>
                </a:cubicBezTo>
                <a:cubicBezTo>
                  <a:pt x="741" y="9418"/>
                  <a:pt x="598" y="9319"/>
                  <a:pt x="465" y="9195"/>
                </a:cubicBezTo>
                <a:cubicBezTo>
                  <a:pt x="333" y="9073"/>
                  <a:pt x="221" y="8933"/>
                  <a:pt x="133" y="8775"/>
                </a:cubicBezTo>
                <a:cubicBezTo>
                  <a:pt x="44" y="8618"/>
                  <a:pt x="0" y="8454"/>
                  <a:pt x="0" y="8284"/>
                </a:cubicBezTo>
                <a:lnTo>
                  <a:pt x="0" y="1322"/>
                </a:lnTo>
                <a:cubicBezTo>
                  <a:pt x="0" y="1178"/>
                  <a:pt x="33" y="1030"/>
                  <a:pt x="98" y="877"/>
                </a:cubicBezTo>
                <a:cubicBezTo>
                  <a:pt x="163" y="723"/>
                  <a:pt x="251" y="582"/>
                  <a:pt x="364" y="452"/>
                </a:cubicBezTo>
                <a:cubicBezTo>
                  <a:pt x="476" y="322"/>
                  <a:pt x="604" y="214"/>
                  <a:pt x="748" y="129"/>
                </a:cubicBezTo>
                <a:cubicBezTo>
                  <a:pt x="891" y="44"/>
                  <a:pt x="1041" y="2"/>
                  <a:pt x="1198" y="2"/>
                </a:cubicBezTo>
                <a:lnTo>
                  <a:pt x="5109" y="2"/>
                </a:lnTo>
                <a:lnTo>
                  <a:pt x="5109" y="1280"/>
                </a:lnTo>
                <a:close/>
                <a:moveTo>
                  <a:pt x="5754" y="7670"/>
                </a:moveTo>
                <a:cubicBezTo>
                  <a:pt x="5931" y="7670"/>
                  <a:pt x="6081" y="7607"/>
                  <a:pt x="6204" y="7480"/>
                </a:cubicBezTo>
                <a:cubicBezTo>
                  <a:pt x="6326" y="7354"/>
                  <a:pt x="6388" y="7202"/>
                  <a:pt x="6388" y="7024"/>
                </a:cubicBezTo>
                <a:cubicBezTo>
                  <a:pt x="6388" y="6846"/>
                  <a:pt x="6326" y="6696"/>
                  <a:pt x="6204" y="6574"/>
                </a:cubicBezTo>
                <a:cubicBezTo>
                  <a:pt x="6081" y="6451"/>
                  <a:pt x="5931" y="6390"/>
                  <a:pt x="5754" y="6390"/>
                </a:cubicBezTo>
                <a:lnTo>
                  <a:pt x="1914" y="6390"/>
                </a:lnTo>
                <a:cubicBezTo>
                  <a:pt x="1736" y="6390"/>
                  <a:pt x="1586" y="6451"/>
                  <a:pt x="1464" y="6574"/>
                </a:cubicBezTo>
                <a:cubicBezTo>
                  <a:pt x="1341" y="6696"/>
                  <a:pt x="1280" y="6846"/>
                  <a:pt x="1280" y="7024"/>
                </a:cubicBezTo>
                <a:cubicBezTo>
                  <a:pt x="1280" y="7202"/>
                  <a:pt x="1341" y="7353"/>
                  <a:pt x="1464" y="7480"/>
                </a:cubicBezTo>
                <a:cubicBezTo>
                  <a:pt x="1586" y="7607"/>
                  <a:pt x="1736" y="7670"/>
                  <a:pt x="1914" y="7670"/>
                </a:cubicBezTo>
                <a:lnTo>
                  <a:pt x="5754" y="7670"/>
                </a:lnTo>
                <a:close/>
                <a:moveTo>
                  <a:pt x="6389" y="4475"/>
                </a:moveTo>
                <a:cubicBezTo>
                  <a:pt x="6389" y="4298"/>
                  <a:pt x="6328" y="4145"/>
                  <a:pt x="6205" y="4019"/>
                </a:cubicBezTo>
                <a:cubicBezTo>
                  <a:pt x="6083" y="3893"/>
                  <a:pt x="5933" y="3829"/>
                  <a:pt x="5755" y="3829"/>
                </a:cubicBezTo>
                <a:lnTo>
                  <a:pt x="1914" y="3829"/>
                </a:lnTo>
                <a:cubicBezTo>
                  <a:pt x="1736" y="3829"/>
                  <a:pt x="1586" y="3893"/>
                  <a:pt x="1464" y="4019"/>
                </a:cubicBezTo>
                <a:cubicBezTo>
                  <a:pt x="1341" y="4145"/>
                  <a:pt x="1280" y="4298"/>
                  <a:pt x="1280" y="4475"/>
                </a:cubicBezTo>
                <a:cubicBezTo>
                  <a:pt x="1280" y="4653"/>
                  <a:pt x="1341" y="4803"/>
                  <a:pt x="1464" y="4925"/>
                </a:cubicBezTo>
                <a:cubicBezTo>
                  <a:pt x="1586" y="5048"/>
                  <a:pt x="1736" y="5109"/>
                  <a:pt x="1914" y="5109"/>
                </a:cubicBezTo>
                <a:lnTo>
                  <a:pt x="5754" y="5109"/>
                </a:lnTo>
                <a:cubicBezTo>
                  <a:pt x="5931" y="5109"/>
                  <a:pt x="6081" y="5048"/>
                  <a:pt x="6204" y="4925"/>
                </a:cubicBezTo>
                <a:cubicBezTo>
                  <a:pt x="6327" y="4803"/>
                  <a:pt x="6389" y="4653"/>
                  <a:pt x="6389" y="4475"/>
                </a:cubicBezTo>
                <a:close/>
                <a:moveTo>
                  <a:pt x="6389" y="447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2" name="圆角矩形 11"/>
          <p:cNvSpPr/>
          <p:nvPr/>
        </p:nvSpPr>
        <p:spPr>
          <a:xfrm>
            <a:off x="612244" y="583416"/>
            <a:ext cx="2495022" cy="4945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6488"/>
              </a:gs>
              <a:gs pos="100000">
                <a:srgbClr val="E09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03728" y="599871"/>
            <a:ext cx="20531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i="1" dirty="0">
                <a:solidFill>
                  <a:schemeClr val="bg1"/>
                </a:solidFill>
                <a:latin typeface="汉仪雅酷黑 95W" pitchFamily="34" charset="-122"/>
                <a:ea typeface="汉仪雅酷黑 95W" pitchFamily="34" charset="-122"/>
              </a:rPr>
              <a:t>掩膜提取</a:t>
            </a:r>
            <a:endParaRPr lang="zh-CN" altLang="en-US" sz="2400" i="1" dirty="0">
              <a:solidFill>
                <a:schemeClr val="bg1"/>
              </a:solidFill>
              <a:latin typeface="汉仪雅酷黑 95W" pitchFamily="34" charset="-122"/>
              <a:ea typeface="汉仪雅酷黑 95W" pitchFamily="34" charset="-122"/>
            </a:endParaRPr>
          </a:p>
        </p:txBody>
      </p:sp>
      <p:pic>
        <p:nvPicPr>
          <p:cNvPr id="2" name="图片 1" descr="B77A58DA-E649-47AD-854C-E7E29D4D7CC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240" y="1210945"/>
            <a:ext cx="5918200" cy="2933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4610" y="4295140"/>
            <a:ext cx="634746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主要方法就是在不同的背景下拍摄同一物品，然后计算像素平均值、标准差并生成标准差图像，之后通过阈值处理生成掩膜。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5022215"/>
            <a:ext cx="12192000" cy="1835785"/>
          </a:xfrm>
          <a:prstGeom prst="rect">
            <a:avLst/>
          </a:prstGeom>
          <a:solidFill>
            <a:srgbClr val="336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12244" y="583416"/>
            <a:ext cx="2495022" cy="4945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6488"/>
              </a:gs>
              <a:gs pos="100000">
                <a:srgbClr val="E09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03728" y="599871"/>
            <a:ext cx="20531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i="1" dirty="0" smtClean="0">
                <a:solidFill>
                  <a:schemeClr val="bg1"/>
                </a:solidFill>
                <a:latin typeface="汉仪雅酷黑 95W" pitchFamily="34" charset="-122"/>
                <a:ea typeface="汉仪雅酷黑 95W" pitchFamily="34" charset="-122"/>
              </a:rPr>
              <a:t>图像生成展示</a:t>
            </a:r>
            <a:endParaRPr lang="zh-CN" altLang="en-US" sz="2400" i="1" dirty="0">
              <a:solidFill>
                <a:schemeClr val="bg1"/>
              </a:solidFill>
              <a:latin typeface="汉仪雅酷黑 95W" pitchFamily="34" charset="-122"/>
              <a:ea typeface="汉仪雅酷黑 95W" pitchFamily="34" charset="-122"/>
            </a:endParaRPr>
          </a:p>
        </p:txBody>
      </p:sp>
      <p:pic>
        <p:nvPicPr>
          <p:cNvPr id="3" name="图片 2" descr="8F24C929-424F-4E74-B78E-8FC651AC71B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910" y="1261110"/>
            <a:ext cx="10511790" cy="30581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6930" y="5248275"/>
            <a:ext cx="104787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图像生成的思路主要是设计一个</a:t>
            </a:r>
            <a:r>
              <a:rPr lang="en-US" altLang="zh-CN" sz="2800">
                <a:solidFill>
                  <a:schemeClr val="bg1"/>
                </a:solidFill>
              </a:rPr>
              <a:t>Overlap Index</a:t>
            </a:r>
            <a:r>
              <a:rPr lang="zh-CN" altLang="en-US" sz="2800">
                <a:solidFill>
                  <a:schemeClr val="bg1"/>
                </a:solidFill>
              </a:rPr>
              <a:t>重叠值，这样图像融合时的重叠会根据重叠值来变化</a:t>
            </a:r>
            <a:r>
              <a:rPr lang="en-US" altLang="zh-CN" sz="2800">
                <a:solidFill>
                  <a:schemeClr val="bg1"/>
                </a:solidFill>
              </a:rPr>
              <a:t>(</a:t>
            </a:r>
            <a:r>
              <a:rPr lang="zh-CN" altLang="en-US" sz="2800">
                <a:solidFill>
                  <a:schemeClr val="bg1"/>
                </a:solidFill>
              </a:rPr>
              <a:t>根据</a:t>
            </a:r>
            <a:r>
              <a:rPr lang="en-US" altLang="zh-CN" sz="2800">
                <a:solidFill>
                  <a:schemeClr val="bg1"/>
                </a:solidFill>
              </a:rPr>
              <a:t>IoU</a:t>
            </a:r>
            <a:r>
              <a:rPr lang="zh-CN" altLang="en-US" sz="2800">
                <a:solidFill>
                  <a:schemeClr val="bg1"/>
                </a:solidFill>
              </a:rPr>
              <a:t>来计算</a:t>
            </a:r>
            <a:r>
              <a:rPr lang="en-US" altLang="zh-CN" sz="2800">
                <a:solidFill>
                  <a:schemeClr val="bg1"/>
                </a:solidFill>
              </a:rPr>
              <a:t>)</a:t>
            </a:r>
            <a:r>
              <a:rPr lang="zh-CN" altLang="en-US" sz="2800">
                <a:solidFill>
                  <a:schemeClr val="bg1"/>
                </a:solidFill>
              </a:rPr>
              <a:t>，这样可以生成不同识别难度的训练集。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55570" y="2983865"/>
            <a:ext cx="7185025" cy="889635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>
            <a:defPPr>
              <a:defRPr lang="zh-CN"/>
            </a:defPPr>
            <a:lvl1pPr algn="ctr" defTabSz="1218565">
              <a:defRPr sz="6000" b="1">
                <a:gradFill>
                  <a:gsLst>
                    <a:gs pos="100000">
                      <a:srgbClr val="C48245"/>
                    </a:gs>
                    <a:gs pos="9000">
                      <a:srgbClr val="D5A563"/>
                    </a:gs>
                    <a:gs pos="53000">
                      <a:srgbClr val="FCFEF9"/>
                    </a:gs>
                  </a:gsLst>
                  <a:lin ang="27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defRPr>
            </a:lvl1pPr>
          </a:lstStyle>
          <a:p>
            <a:r>
              <a:rPr lang="zh-CN" altLang="en-US" sz="5000" b="0" dirty="0">
                <a:solidFill>
                  <a:schemeClr val="bg1"/>
                </a:solidFill>
                <a:latin typeface="汉仪雅酷黑 95W" pitchFamily="34" charset="-122"/>
                <a:ea typeface="汉仪雅酷黑 95W" pitchFamily="34" charset="-122"/>
              </a:rPr>
              <a:t>个人复现理解与过程</a:t>
            </a:r>
            <a:endParaRPr lang="zh-CN" altLang="en-US" sz="5000" b="0" dirty="0">
              <a:solidFill>
                <a:schemeClr val="bg1"/>
              </a:solidFill>
              <a:latin typeface="汉仪雅酷黑 95W" pitchFamily="34" charset="-122"/>
              <a:ea typeface="汉仪雅酷黑 95W" pitchFamily="34" charset="-122"/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850900" y="850900"/>
            <a:ext cx="10490200" cy="5156200"/>
          </a:xfrm>
          <a:prstGeom prst="frame">
            <a:avLst>
              <a:gd name="adj1" fmla="val 100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5000">
                <a:srgbClr val="FFFFFF">
                  <a:alpha val="25000"/>
                </a:srgbClr>
              </a:gs>
              <a:gs pos="100000">
                <a:srgbClr val="FFFFFF">
                  <a:alpha val="50000"/>
                </a:srgbClr>
              </a:gs>
              <a:gs pos="50000">
                <a:srgbClr val="FFFFFF">
                  <a:alpha val="0"/>
                </a:srgbClr>
              </a:gs>
              <a:gs pos="85000">
                <a:schemeClr val="bg1">
                  <a:alpha val="2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/>
          <p:nvPr/>
        </p:nvSpPr>
        <p:spPr bwMode="auto">
          <a:xfrm>
            <a:off x="2080099" y="3207885"/>
            <a:ext cx="1727361" cy="1730877"/>
          </a:xfrm>
          <a:custGeom>
            <a:avLst/>
            <a:gdLst>
              <a:gd name="T0" fmla="*/ 0 w 951"/>
              <a:gd name="T1" fmla="*/ 952 h 952"/>
              <a:gd name="T2" fmla="*/ 519 w 951"/>
              <a:gd name="T3" fmla="*/ 798 h 952"/>
              <a:gd name="T4" fmla="*/ 799 w 951"/>
              <a:gd name="T5" fmla="*/ 801 h 952"/>
              <a:gd name="T6" fmla="*/ 796 w 951"/>
              <a:gd name="T7" fmla="*/ 521 h 952"/>
              <a:gd name="T8" fmla="*/ 951 w 951"/>
              <a:gd name="T9" fmla="*/ 0 h 952"/>
              <a:gd name="T10" fmla="*/ 0 w 951"/>
              <a:gd name="T11" fmla="*/ 0 h 952"/>
              <a:gd name="T12" fmla="*/ 0 w 951"/>
              <a:gd name="T13" fmla="*/ 95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1" h="952">
                <a:moveTo>
                  <a:pt x="0" y="952"/>
                </a:moveTo>
                <a:cubicBezTo>
                  <a:pt x="192" y="952"/>
                  <a:pt x="370" y="895"/>
                  <a:pt x="519" y="798"/>
                </a:cubicBezTo>
                <a:cubicBezTo>
                  <a:pt x="799" y="801"/>
                  <a:pt x="799" y="801"/>
                  <a:pt x="799" y="801"/>
                </a:cubicBezTo>
                <a:cubicBezTo>
                  <a:pt x="796" y="521"/>
                  <a:pt x="796" y="521"/>
                  <a:pt x="796" y="521"/>
                </a:cubicBezTo>
                <a:cubicBezTo>
                  <a:pt x="894" y="372"/>
                  <a:pt x="951" y="193"/>
                  <a:pt x="951" y="0"/>
                </a:cubicBezTo>
                <a:cubicBezTo>
                  <a:pt x="0" y="0"/>
                  <a:pt x="0" y="0"/>
                  <a:pt x="0" y="0"/>
                </a:cubicBezTo>
                <a:lnTo>
                  <a:pt x="0" y="952"/>
                </a:lnTo>
                <a:close/>
              </a:path>
            </a:pathLst>
          </a:custGeom>
          <a:gradFill flip="none" rotWithShape="1">
            <a:gsLst>
              <a:gs pos="35000">
                <a:schemeClr val="bg1">
                  <a:alpha val="10000"/>
                </a:schemeClr>
              </a:gs>
              <a:gs pos="100000">
                <a:schemeClr val="bg1"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F3E4E"/>
              </a:solidFill>
            </a:endParaRPr>
          </a:p>
        </p:txBody>
      </p:sp>
      <p:sp>
        <p:nvSpPr>
          <p:cNvPr id="15" name="Freeform 6"/>
          <p:cNvSpPr/>
          <p:nvPr/>
        </p:nvSpPr>
        <p:spPr bwMode="auto">
          <a:xfrm>
            <a:off x="2080099" y="3205539"/>
            <a:ext cx="1566704" cy="1569048"/>
          </a:xfrm>
          <a:custGeom>
            <a:avLst/>
            <a:gdLst>
              <a:gd name="T0" fmla="*/ 0 w 862"/>
              <a:gd name="T1" fmla="*/ 863 h 863"/>
              <a:gd name="T2" fmla="*/ 471 w 862"/>
              <a:gd name="T3" fmla="*/ 723 h 863"/>
              <a:gd name="T4" fmla="*/ 724 w 862"/>
              <a:gd name="T5" fmla="*/ 726 h 863"/>
              <a:gd name="T6" fmla="*/ 722 w 862"/>
              <a:gd name="T7" fmla="*/ 473 h 863"/>
              <a:gd name="T8" fmla="*/ 862 w 862"/>
              <a:gd name="T9" fmla="*/ 0 h 863"/>
              <a:gd name="T10" fmla="*/ 0 w 862"/>
              <a:gd name="T11" fmla="*/ 0 h 863"/>
              <a:gd name="T12" fmla="*/ 0 w 862"/>
              <a:gd name="T13" fmla="*/ 863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2" h="863">
                <a:moveTo>
                  <a:pt x="0" y="863"/>
                </a:moveTo>
                <a:cubicBezTo>
                  <a:pt x="174" y="863"/>
                  <a:pt x="336" y="812"/>
                  <a:pt x="471" y="723"/>
                </a:cubicBezTo>
                <a:cubicBezTo>
                  <a:pt x="724" y="726"/>
                  <a:pt x="724" y="726"/>
                  <a:pt x="724" y="726"/>
                </a:cubicBezTo>
                <a:cubicBezTo>
                  <a:pt x="722" y="473"/>
                  <a:pt x="722" y="473"/>
                  <a:pt x="722" y="473"/>
                </a:cubicBezTo>
                <a:cubicBezTo>
                  <a:pt x="811" y="337"/>
                  <a:pt x="862" y="175"/>
                  <a:pt x="862" y="0"/>
                </a:cubicBezTo>
                <a:cubicBezTo>
                  <a:pt x="0" y="0"/>
                  <a:pt x="0" y="0"/>
                  <a:pt x="0" y="0"/>
                </a:cubicBezTo>
                <a:lnTo>
                  <a:pt x="0" y="863"/>
                </a:lnTo>
                <a:close/>
              </a:path>
            </a:pathLst>
          </a:custGeom>
          <a:solidFill>
            <a:srgbClr val="E0989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F3E4E"/>
              </a:solidFill>
            </a:endParaRPr>
          </a:p>
        </p:txBody>
      </p:sp>
      <p:sp>
        <p:nvSpPr>
          <p:cNvPr id="16" name="Freeform 7"/>
          <p:cNvSpPr/>
          <p:nvPr/>
        </p:nvSpPr>
        <p:spPr bwMode="auto">
          <a:xfrm>
            <a:off x="350392" y="1479352"/>
            <a:ext cx="1729707" cy="1728533"/>
          </a:xfrm>
          <a:custGeom>
            <a:avLst/>
            <a:gdLst>
              <a:gd name="T0" fmla="*/ 952 w 952"/>
              <a:gd name="T1" fmla="*/ 0 h 951"/>
              <a:gd name="T2" fmla="*/ 432 w 952"/>
              <a:gd name="T3" fmla="*/ 154 h 951"/>
              <a:gd name="T4" fmla="*/ 153 w 952"/>
              <a:gd name="T5" fmla="*/ 151 h 951"/>
              <a:gd name="T6" fmla="*/ 156 w 952"/>
              <a:gd name="T7" fmla="*/ 430 h 951"/>
              <a:gd name="T8" fmla="*/ 0 w 952"/>
              <a:gd name="T9" fmla="*/ 951 h 951"/>
              <a:gd name="T10" fmla="*/ 952 w 952"/>
              <a:gd name="T11" fmla="*/ 951 h 951"/>
              <a:gd name="T12" fmla="*/ 952 w 952"/>
              <a:gd name="T13" fmla="*/ 0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951">
                <a:moveTo>
                  <a:pt x="952" y="0"/>
                </a:moveTo>
                <a:cubicBezTo>
                  <a:pt x="760" y="0"/>
                  <a:pt x="582" y="57"/>
                  <a:pt x="432" y="154"/>
                </a:cubicBezTo>
                <a:cubicBezTo>
                  <a:pt x="153" y="151"/>
                  <a:pt x="153" y="151"/>
                  <a:pt x="153" y="151"/>
                </a:cubicBezTo>
                <a:cubicBezTo>
                  <a:pt x="156" y="430"/>
                  <a:pt x="156" y="430"/>
                  <a:pt x="156" y="430"/>
                </a:cubicBezTo>
                <a:cubicBezTo>
                  <a:pt x="58" y="580"/>
                  <a:pt x="0" y="759"/>
                  <a:pt x="0" y="951"/>
                </a:cubicBezTo>
                <a:cubicBezTo>
                  <a:pt x="952" y="951"/>
                  <a:pt x="952" y="951"/>
                  <a:pt x="952" y="951"/>
                </a:cubicBezTo>
                <a:lnTo>
                  <a:pt x="952" y="0"/>
                </a:lnTo>
                <a:close/>
              </a:path>
            </a:pathLst>
          </a:custGeom>
          <a:gradFill flip="none" rotWithShape="1">
            <a:gsLst>
              <a:gs pos="35000">
                <a:schemeClr val="bg1">
                  <a:alpha val="10000"/>
                </a:schemeClr>
              </a:gs>
              <a:gs pos="100000">
                <a:schemeClr val="bg1"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F3E4E"/>
              </a:solidFill>
            </a:endParaRPr>
          </a:p>
        </p:txBody>
      </p:sp>
      <p:sp>
        <p:nvSpPr>
          <p:cNvPr id="17" name="Freeform 8"/>
          <p:cNvSpPr/>
          <p:nvPr/>
        </p:nvSpPr>
        <p:spPr bwMode="auto">
          <a:xfrm>
            <a:off x="512222" y="1638837"/>
            <a:ext cx="1567876" cy="1566703"/>
          </a:xfrm>
          <a:custGeom>
            <a:avLst/>
            <a:gdLst>
              <a:gd name="T0" fmla="*/ 863 w 863"/>
              <a:gd name="T1" fmla="*/ 0 h 862"/>
              <a:gd name="T2" fmla="*/ 392 w 863"/>
              <a:gd name="T3" fmla="*/ 140 h 862"/>
              <a:gd name="T4" fmla="*/ 138 w 863"/>
              <a:gd name="T5" fmla="*/ 137 h 862"/>
              <a:gd name="T6" fmla="*/ 141 w 863"/>
              <a:gd name="T7" fmla="*/ 390 h 862"/>
              <a:gd name="T8" fmla="*/ 0 w 863"/>
              <a:gd name="T9" fmla="*/ 862 h 862"/>
              <a:gd name="T10" fmla="*/ 863 w 863"/>
              <a:gd name="T11" fmla="*/ 862 h 862"/>
              <a:gd name="T12" fmla="*/ 863 w 863"/>
              <a:gd name="T13" fmla="*/ 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3" h="862">
                <a:moveTo>
                  <a:pt x="863" y="0"/>
                </a:moveTo>
                <a:cubicBezTo>
                  <a:pt x="689" y="0"/>
                  <a:pt x="527" y="51"/>
                  <a:pt x="392" y="140"/>
                </a:cubicBezTo>
                <a:cubicBezTo>
                  <a:pt x="138" y="137"/>
                  <a:pt x="138" y="137"/>
                  <a:pt x="138" y="137"/>
                </a:cubicBezTo>
                <a:cubicBezTo>
                  <a:pt x="141" y="390"/>
                  <a:pt x="141" y="390"/>
                  <a:pt x="141" y="390"/>
                </a:cubicBezTo>
                <a:cubicBezTo>
                  <a:pt x="52" y="526"/>
                  <a:pt x="0" y="688"/>
                  <a:pt x="0" y="862"/>
                </a:cubicBezTo>
                <a:cubicBezTo>
                  <a:pt x="863" y="862"/>
                  <a:pt x="863" y="862"/>
                  <a:pt x="863" y="862"/>
                </a:cubicBezTo>
                <a:lnTo>
                  <a:pt x="863" y="0"/>
                </a:lnTo>
                <a:close/>
              </a:path>
            </a:pathLst>
          </a:custGeom>
          <a:solidFill>
            <a:srgbClr val="E0989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F3E4E"/>
              </a:solidFill>
            </a:endParaRPr>
          </a:p>
        </p:txBody>
      </p:sp>
      <p:sp>
        <p:nvSpPr>
          <p:cNvPr id="18" name="Freeform 9"/>
          <p:cNvSpPr/>
          <p:nvPr/>
        </p:nvSpPr>
        <p:spPr bwMode="auto">
          <a:xfrm>
            <a:off x="2080099" y="1479352"/>
            <a:ext cx="1727361" cy="1728533"/>
          </a:xfrm>
          <a:custGeom>
            <a:avLst/>
            <a:gdLst>
              <a:gd name="T0" fmla="*/ 0 w 951"/>
              <a:gd name="T1" fmla="*/ 0 h 951"/>
              <a:gd name="T2" fmla="*/ 519 w 951"/>
              <a:gd name="T3" fmla="*/ 154 h 951"/>
              <a:gd name="T4" fmla="*/ 799 w 951"/>
              <a:gd name="T5" fmla="*/ 151 h 951"/>
              <a:gd name="T6" fmla="*/ 796 w 951"/>
              <a:gd name="T7" fmla="*/ 430 h 951"/>
              <a:gd name="T8" fmla="*/ 951 w 951"/>
              <a:gd name="T9" fmla="*/ 951 h 951"/>
              <a:gd name="T10" fmla="*/ 0 w 951"/>
              <a:gd name="T11" fmla="*/ 951 h 951"/>
              <a:gd name="T12" fmla="*/ 0 w 951"/>
              <a:gd name="T13" fmla="*/ 0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1" h="951">
                <a:moveTo>
                  <a:pt x="0" y="0"/>
                </a:moveTo>
                <a:cubicBezTo>
                  <a:pt x="192" y="0"/>
                  <a:pt x="370" y="57"/>
                  <a:pt x="519" y="154"/>
                </a:cubicBezTo>
                <a:cubicBezTo>
                  <a:pt x="799" y="151"/>
                  <a:pt x="799" y="151"/>
                  <a:pt x="799" y="151"/>
                </a:cubicBezTo>
                <a:cubicBezTo>
                  <a:pt x="796" y="430"/>
                  <a:pt x="796" y="430"/>
                  <a:pt x="796" y="430"/>
                </a:cubicBezTo>
                <a:cubicBezTo>
                  <a:pt x="894" y="580"/>
                  <a:pt x="951" y="759"/>
                  <a:pt x="951" y="951"/>
                </a:cubicBezTo>
                <a:cubicBezTo>
                  <a:pt x="0" y="951"/>
                  <a:pt x="0" y="951"/>
                  <a:pt x="0" y="951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5000">
                <a:schemeClr val="bg1">
                  <a:alpha val="10000"/>
                </a:schemeClr>
              </a:gs>
              <a:gs pos="100000">
                <a:schemeClr val="bg1"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F3E4E"/>
              </a:solidFill>
            </a:endParaRPr>
          </a:p>
        </p:txBody>
      </p:sp>
      <p:sp>
        <p:nvSpPr>
          <p:cNvPr id="19" name="Freeform 10"/>
          <p:cNvSpPr/>
          <p:nvPr/>
        </p:nvSpPr>
        <p:spPr bwMode="auto">
          <a:xfrm>
            <a:off x="2080099" y="1641182"/>
            <a:ext cx="1566704" cy="1566703"/>
          </a:xfrm>
          <a:custGeom>
            <a:avLst/>
            <a:gdLst>
              <a:gd name="T0" fmla="*/ 0 w 862"/>
              <a:gd name="T1" fmla="*/ 0 h 862"/>
              <a:gd name="T2" fmla="*/ 471 w 862"/>
              <a:gd name="T3" fmla="*/ 140 h 862"/>
              <a:gd name="T4" fmla="*/ 724 w 862"/>
              <a:gd name="T5" fmla="*/ 137 h 862"/>
              <a:gd name="T6" fmla="*/ 722 w 862"/>
              <a:gd name="T7" fmla="*/ 390 h 862"/>
              <a:gd name="T8" fmla="*/ 862 w 862"/>
              <a:gd name="T9" fmla="*/ 862 h 862"/>
              <a:gd name="T10" fmla="*/ 0 w 862"/>
              <a:gd name="T11" fmla="*/ 862 h 862"/>
              <a:gd name="T12" fmla="*/ 0 w 862"/>
              <a:gd name="T13" fmla="*/ 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2" h="862">
                <a:moveTo>
                  <a:pt x="0" y="0"/>
                </a:moveTo>
                <a:cubicBezTo>
                  <a:pt x="174" y="0"/>
                  <a:pt x="336" y="51"/>
                  <a:pt x="471" y="140"/>
                </a:cubicBezTo>
                <a:cubicBezTo>
                  <a:pt x="724" y="137"/>
                  <a:pt x="724" y="137"/>
                  <a:pt x="724" y="137"/>
                </a:cubicBezTo>
                <a:cubicBezTo>
                  <a:pt x="722" y="390"/>
                  <a:pt x="722" y="390"/>
                  <a:pt x="722" y="390"/>
                </a:cubicBezTo>
                <a:cubicBezTo>
                  <a:pt x="811" y="526"/>
                  <a:pt x="862" y="688"/>
                  <a:pt x="862" y="862"/>
                </a:cubicBezTo>
                <a:cubicBezTo>
                  <a:pt x="0" y="862"/>
                  <a:pt x="0" y="862"/>
                  <a:pt x="0" y="862"/>
                </a:cubicBezTo>
                <a:lnTo>
                  <a:pt x="0" y="0"/>
                </a:lnTo>
                <a:close/>
              </a:path>
            </a:pathLst>
          </a:custGeom>
          <a:solidFill>
            <a:srgbClr val="33648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F3E4E"/>
              </a:solidFill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350392" y="3207885"/>
            <a:ext cx="1729707" cy="1730877"/>
          </a:xfrm>
          <a:custGeom>
            <a:avLst/>
            <a:gdLst>
              <a:gd name="T0" fmla="*/ 952 w 952"/>
              <a:gd name="T1" fmla="*/ 952 h 952"/>
              <a:gd name="T2" fmla="*/ 432 w 952"/>
              <a:gd name="T3" fmla="*/ 798 h 952"/>
              <a:gd name="T4" fmla="*/ 153 w 952"/>
              <a:gd name="T5" fmla="*/ 801 h 952"/>
              <a:gd name="T6" fmla="*/ 156 w 952"/>
              <a:gd name="T7" fmla="*/ 521 h 952"/>
              <a:gd name="T8" fmla="*/ 0 w 952"/>
              <a:gd name="T9" fmla="*/ 0 h 952"/>
              <a:gd name="T10" fmla="*/ 952 w 952"/>
              <a:gd name="T11" fmla="*/ 0 h 952"/>
              <a:gd name="T12" fmla="*/ 952 w 952"/>
              <a:gd name="T13" fmla="*/ 95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952">
                <a:moveTo>
                  <a:pt x="952" y="952"/>
                </a:moveTo>
                <a:cubicBezTo>
                  <a:pt x="760" y="952"/>
                  <a:pt x="582" y="895"/>
                  <a:pt x="432" y="798"/>
                </a:cubicBezTo>
                <a:cubicBezTo>
                  <a:pt x="153" y="801"/>
                  <a:pt x="153" y="801"/>
                  <a:pt x="153" y="801"/>
                </a:cubicBezTo>
                <a:cubicBezTo>
                  <a:pt x="156" y="521"/>
                  <a:pt x="156" y="521"/>
                  <a:pt x="156" y="521"/>
                </a:cubicBezTo>
                <a:cubicBezTo>
                  <a:pt x="58" y="372"/>
                  <a:pt x="0" y="193"/>
                  <a:pt x="0" y="0"/>
                </a:cubicBezTo>
                <a:cubicBezTo>
                  <a:pt x="952" y="0"/>
                  <a:pt x="952" y="0"/>
                  <a:pt x="952" y="0"/>
                </a:cubicBezTo>
                <a:lnTo>
                  <a:pt x="952" y="952"/>
                </a:lnTo>
                <a:close/>
              </a:path>
            </a:pathLst>
          </a:custGeom>
          <a:gradFill flip="none" rotWithShape="1">
            <a:gsLst>
              <a:gs pos="35000">
                <a:schemeClr val="bg1">
                  <a:alpha val="10000"/>
                </a:schemeClr>
              </a:gs>
              <a:gs pos="100000">
                <a:schemeClr val="bg1"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F3E4E"/>
              </a:solidFill>
            </a:endParaRPr>
          </a:p>
        </p:txBody>
      </p:sp>
      <p:sp>
        <p:nvSpPr>
          <p:cNvPr id="21" name="Freeform 12"/>
          <p:cNvSpPr/>
          <p:nvPr/>
        </p:nvSpPr>
        <p:spPr bwMode="auto">
          <a:xfrm>
            <a:off x="512222" y="3205539"/>
            <a:ext cx="1567876" cy="1569048"/>
          </a:xfrm>
          <a:custGeom>
            <a:avLst/>
            <a:gdLst>
              <a:gd name="T0" fmla="*/ 863 w 863"/>
              <a:gd name="T1" fmla="*/ 863 h 863"/>
              <a:gd name="T2" fmla="*/ 392 w 863"/>
              <a:gd name="T3" fmla="*/ 723 h 863"/>
              <a:gd name="T4" fmla="*/ 138 w 863"/>
              <a:gd name="T5" fmla="*/ 726 h 863"/>
              <a:gd name="T6" fmla="*/ 141 w 863"/>
              <a:gd name="T7" fmla="*/ 473 h 863"/>
              <a:gd name="T8" fmla="*/ 0 w 863"/>
              <a:gd name="T9" fmla="*/ 0 h 863"/>
              <a:gd name="T10" fmla="*/ 863 w 863"/>
              <a:gd name="T11" fmla="*/ 0 h 863"/>
              <a:gd name="T12" fmla="*/ 863 w 863"/>
              <a:gd name="T13" fmla="*/ 863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3" h="863">
                <a:moveTo>
                  <a:pt x="863" y="863"/>
                </a:moveTo>
                <a:cubicBezTo>
                  <a:pt x="689" y="863"/>
                  <a:pt x="527" y="812"/>
                  <a:pt x="392" y="723"/>
                </a:cubicBezTo>
                <a:cubicBezTo>
                  <a:pt x="138" y="726"/>
                  <a:pt x="138" y="726"/>
                  <a:pt x="138" y="726"/>
                </a:cubicBezTo>
                <a:cubicBezTo>
                  <a:pt x="141" y="473"/>
                  <a:pt x="141" y="473"/>
                  <a:pt x="141" y="473"/>
                </a:cubicBezTo>
                <a:cubicBezTo>
                  <a:pt x="52" y="337"/>
                  <a:pt x="0" y="175"/>
                  <a:pt x="0" y="0"/>
                </a:cubicBezTo>
                <a:cubicBezTo>
                  <a:pt x="863" y="0"/>
                  <a:pt x="863" y="0"/>
                  <a:pt x="863" y="0"/>
                </a:cubicBezTo>
                <a:lnTo>
                  <a:pt x="863" y="863"/>
                </a:lnTo>
                <a:close/>
              </a:path>
            </a:pathLst>
          </a:custGeom>
          <a:solidFill>
            <a:srgbClr val="33648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F3E4E"/>
              </a:solidFill>
            </a:endParaRPr>
          </a:p>
        </p:txBody>
      </p:sp>
      <p:sp>
        <p:nvSpPr>
          <p:cNvPr id="22" name="Freeform 99"/>
          <p:cNvSpPr/>
          <p:nvPr/>
        </p:nvSpPr>
        <p:spPr bwMode="auto">
          <a:xfrm>
            <a:off x="2534852" y="3753290"/>
            <a:ext cx="536716" cy="348998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BF3E4E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3" name="Freeform 100"/>
          <p:cNvSpPr/>
          <p:nvPr/>
        </p:nvSpPr>
        <p:spPr bwMode="auto">
          <a:xfrm>
            <a:off x="1085879" y="3615179"/>
            <a:ext cx="520853" cy="531428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BF3E4E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4" name="Freeform 101"/>
          <p:cNvSpPr/>
          <p:nvPr/>
        </p:nvSpPr>
        <p:spPr bwMode="auto">
          <a:xfrm>
            <a:off x="1085633" y="2341417"/>
            <a:ext cx="467975" cy="457400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BF3E4E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5" name="Freeform 102"/>
          <p:cNvSpPr/>
          <p:nvPr/>
        </p:nvSpPr>
        <p:spPr bwMode="auto">
          <a:xfrm>
            <a:off x="2653426" y="2248324"/>
            <a:ext cx="438893" cy="53143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BF3E4E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612244" y="583416"/>
            <a:ext cx="2495022" cy="49457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6488"/>
              </a:gs>
              <a:gs pos="100000">
                <a:srgbClr val="E09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803728" y="599871"/>
            <a:ext cx="20531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i="1" dirty="0" smtClean="0">
                <a:solidFill>
                  <a:schemeClr val="bg1"/>
                </a:solidFill>
                <a:latin typeface="汉仪雅酷黑 95W" pitchFamily="34" charset="-122"/>
                <a:ea typeface="汉仪雅酷黑 95W" pitchFamily="34" charset="-122"/>
              </a:rPr>
              <a:t>工具复现理解</a:t>
            </a:r>
            <a:endParaRPr lang="zh-CN" altLang="en-US" sz="2400" i="1" dirty="0" smtClean="0">
              <a:solidFill>
                <a:schemeClr val="bg1"/>
              </a:solidFill>
              <a:latin typeface="汉仪雅酷黑 95W" pitchFamily="34" charset="-122"/>
              <a:ea typeface="汉仪雅酷黑 95W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9865" y="1641475"/>
            <a:ext cx="75742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在阅读了论文之后，我明白了</a:t>
            </a:r>
            <a:r>
              <a:rPr lang="zh-CN" altLang="en-US" sz="2800">
                <a:sym typeface="+mn-ea"/>
              </a:rPr>
              <a:t>整个工具主要就是一个</a:t>
            </a:r>
            <a:r>
              <a:rPr lang="zh-CN" altLang="en-US" sz="2800">
                <a:sym typeface="+mn-ea"/>
              </a:rPr>
              <a:t>通过掩膜提取和图像合成技术</a:t>
            </a:r>
            <a:r>
              <a:rPr lang="zh-CN" altLang="en-US" sz="2800">
                <a:sym typeface="+mn-ea"/>
              </a:rPr>
              <a:t>来实现图像增强的方法，</a:t>
            </a:r>
            <a:r>
              <a:rPr lang="zh-CN" altLang="en-US" sz="2800"/>
              <a:t>我认为该论文的工具复现存在以下几个核心点：</a:t>
            </a:r>
            <a:endParaRPr lang="zh-CN" altLang="en-US" sz="2800"/>
          </a:p>
          <a:p>
            <a:r>
              <a:rPr lang="en-US" altLang="zh-CN" sz="2800"/>
              <a:t>1.</a:t>
            </a:r>
            <a:r>
              <a:rPr lang="zh-CN" altLang="en-US" sz="2800"/>
              <a:t>我如何获得输入</a:t>
            </a:r>
            <a:endParaRPr lang="zh-CN" altLang="en-US" sz="2800"/>
          </a:p>
          <a:p>
            <a:r>
              <a:rPr lang="en-US" altLang="zh-CN" sz="2800"/>
              <a:t>2.</a:t>
            </a:r>
            <a:r>
              <a:rPr lang="zh-CN" altLang="en-US" sz="2800"/>
              <a:t>我如何生成标准差图像</a:t>
            </a:r>
            <a:endParaRPr lang="zh-CN" altLang="en-US" sz="2800"/>
          </a:p>
          <a:p>
            <a:r>
              <a:rPr lang="en-US" altLang="zh-CN" sz="2800"/>
              <a:t>3.</a:t>
            </a:r>
            <a:r>
              <a:rPr lang="zh-CN" altLang="en-US" sz="2800"/>
              <a:t>我如何将单个的产品基于重叠值来合成到一张图片上</a:t>
            </a:r>
            <a:endParaRPr lang="zh-CN" altLang="en-US" sz="2800"/>
          </a:p>
          <a:p>
            <a:r>
              <a:rPr lang="zh-CN" altLang="en-US" sz="2800"/>
              <a:t>基于这些问题，我开始了我的复现过程。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WPS 文字</Application>
  <PresentationFormat>宽屏</PresentationFormat>
  <Paragraphs>82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方正书宋_GBK</vt:lpstr>
      <vt:lpstr>Wingdings</vt:lpstr>
      <vt:lpstr>微软雅黑</vt:lpstr>
      <vt:lpstr>汉仪旗黑</vt:lpstr>
      <vt:lpstr>汉仪雅酷黑 95W</vt:lpstr>
      <vt:lpstr>苹方-简</vt:lpstr>
      <vt:lpstr>等线</vt:lpstr>
      <vt:lpstr>Calibri</vt:lpstr>
      <vt:lpstr>宋体</vt:lpstr>
      <vt:lpstr>汉仪中等线KW</vt:lpstr>
      <vt:lpstr>微软雅黑</vt:lpstr>
      <vt:lpstr>宋体</vt:lpstr>
      <vt:lpstr>Arial Unicode MS</vt:lpstr>
      <vt:lpstr>等线 Light</vt:lpstr>
      <vt:lpstr>Helvetica Neue</vt:lpstr>
      <vt:lpstr>汉仪书宋二KW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fruitfighter</cp:lastModifiedBy>
  <cp:revision>101</cp:revision>
  <dcterms:created xsi:type="dcterms:W3CDTF">2021-11-23T13:42:55Z</dcterms:created>
  <dcterms:modified xsi:type="dcterms:W3CDTF">2021-11-23T13:42:55Z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  <property fmtid="{D5CDD505-2E9C-101B-9397-08002B2CF9AE}" pid="3" name="ICV">
    <vt:lpwstr>FEE8C872C687BCE4399A87618100C23A</vt:lpwstr>
  </property>
</Properties>
</file>